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25"/>
  </p:notesMasterIdLst>
  <p:handoutMasterIdLst>
    <p:handoutMasterId r:id="rId26"/>
  </p:handoutMasterIdLst>
  <p:sldIdLst>
    <p:sldId id="965" r:id="rId5"/>
    <p:sldId id="990" r:id="rId6"/>
    <p:sldId id="980" r:id="rId7"/>
    <p:sldId id="982" r:id="rId8"/>
    <p:sldId id="981" r:id="rId9"/>
    <p:sldId id="979" r:id="rId10"/>
    <p:sldId id="991" r:id="rId11"/>
    <p:sldId id="978" r:id="rId12"/>
    <p:sldId id="971" r:id="rId13"/>
    <p:sldId id="976" r:id="rId14"/>
    <p:sldId id="975" r:id="rId15"/>
    <p:sldId id="974" r:id="rId16"/>
    <p:sldId id="972" r:id="rId17"/>
    <p:sldId id="983" r:id="rId18"/>
    <p:sldId id="984" r:id="rId19"/>
    <p:sldId id="985" r:id="rId20"/>
    <p:sldId id="988" r:id="rId21"/>
    <p:sldId id="987" r:id="rId22"/>
    <p:sldId id="986" r:id="rId23"/>
    <p:sldId id="892" r:id="rId24"/>
  </p:sldIdLst>
  <p:sldSz cx="10583863" cy="7559675"/>
  <p:notesSz cx="6662738" cy="9832975"/>
  <p:defaultTextStyle>
    <a:defPPr>
      <a:defRPr lang="en-US"/>
    </a:defPPr>
    <a:lvl1pPr algn="r" rtl="0" fontAlgn="base">
      <a:spcBef>
        <a:spcPct val="0"/>
      </a:spcBef>
      <a:spcAft>
        <a:spcPct val="0"/>
      </a:spcAft>
      <a:defRPr kern="1200">
        <a:solidFill>
          <a:schemeClr val="tx1"/>
        </a:solidFill>
        <a:latin typeface="Tahoma" pitchFamily="34" charset="0"/>
        <a:ea typeface="+mn-ea"/>
        <a:cs typeface="Tahoma" pitchFamily="34" charset="0"/>
      </a:defRPr>
    </a:lvl1pPr>
    <a:lvl2pPr marL="515402" algn="r" rtl="0" fontAlgn="base">
      <a:spcBef>
        <a:spcPct val="0"/>
      </a:spcBef>
      <a:spcAft>
        <a:spcPct val="0"/>
      </a:spcAft>
      <a:defRPr kern="1200">
        <a:solidFill>
          <a:schemeClr val="tx1"/>
        </a:solidFill>
        <a:latin typeface="Tahoma" pitchFamily="34" charset="0"/>
        <a:ea typeface="+mn-ea"/>
        <a:cs typeface="Tahoma" pitchFamily="34" charset="0"/>
      </a:defRPr>
    </a:lvl2pPr>
    <a:lvl3pPr marL="1030803" algn="r" rtl="0" fontAlgn="base">
      <a:spcBef>
        <a:spcPct val="0"/>
      </a:spcBef>
      <a:spcAft>
        <a:spcPct val="0"/>
      </a:spcAft>
      <a:defRPr kern="1200">
        <a:solidFill>
          <a:schemeClr val="tx1"/>
        </a:solidFill>
        <a:latin typeface="Tahoma" pitchFamily="34" charset="0"/>
        <a:ea typeface="+mn-ea"/>
        <a:cs typeface="Tahoma" pitchFamily="34" charset="0"/>
      </a:defRPr>
    </a:lvl3pPr>
    <a:lvl4pPr marL="1546205" algn="r" rtl="0" fontAlgn="base">
      <a:spcBef>
        <a:spcPct val="0"/>
      </a:spcBef>
      <a:spcAft>
        <a:spcPct val="0"/>
      </a:spcAft>
      <a:defRPr kern="1200">
        <a:solidFill>
          <a:schemeClr val="tx1"/>
        </a:solidFill>
        <a:latin typeface="Tahoma" pitchFamily="34" charset="0"/>
        <a:ea typeface="+mn-ea"/>
        <a:cs typeface="Tahoma" pitchFamily="34" charset="0"/>
      </a:defRPr>
    </a:lvl4pPr>
    <a:lvl5pPr marL="2061606" algn="r" rtl="0" fontAlgn="base">
      <a:spcBef>
        <a:spcPct val="0"/>
      </a:spcBef>
      <a:spcAft>
        <a:spcPct val="0"/>
      </a:spcAft>
      <a:defRPr kern="1200">
        <a:solidFill>
          <a:schemeClr val="tx1"/>
        </a:solidFill>
        <a:latin typeface="Tahoma" pitchFamily="34" charset="0"/>
        <a:ea typeface="+mn-ea"/>
        <a:cs typeface="Tahoma" pitchFamily="34" charset="0"/>
      </a:defRPr>
    </a:lvl5pPr>
    <a:lvl6pPr marL="2577008" algn="l" defTabSz="1030803" rtl="0" eaLnBrk="1" latinLnBrk="0" hangingPunct="1">
      <a:defRPr kern="1200">
        <a:solidFill>
          <a:schemeClr val="tx1"/>
        </a:solidFill>
        <a:latin typeface="Tahoma" pitchFamily="34" charset="0"/>
        <a:ea typeface="+mn-ea"/>
        <a:cs typeface="Tahoma" pitchFamily="34" charset="0"/>
      </a:defRPr>
    </a:lvl6pPr>
    <a:lvl7pPr marL="3092409" algn="l" defTabSz="1030803" rtl="0" eaLnBrk="1" latinLnBrk="0" hangingPunct="1">
      <a:defRPr kern="1200">
        <a:solidFill>
          <a:schemeClr val="tx1"/>
        </a:solidFill>
        <a:latin typeface="Tahoma" pitchFamily="34" charset="0"/>
        <a:ea typeface="+mn-ea"/>
        <a:cs typeface="Tahoma" pitchFamily="34" charset="0"/>
      </a:defRPr>
    </a:lvl7pPr>
    <a:lvl8pPr marL="3607811" algn="l" defTabSz="1030803" rtl="0" eaLnBrk="1" latinLnBrk="0" hangingPunct="1">
      <a:defRPr kern="1200">
        <a:solidFill>
          <a:schemeClr val="tx1"/>
        </a:solidFill>
        <a:latin typeface="Tahoma" pitchFamily="34" charset="0"/>
        <a:ea typeface="+mn-ea"/>
        <a:cs typeface="Tahoma" pitchFamily="34" charset="0"/>
      </a:defRPr>
    </a:lvl8pPr>
    <a:lvl9pPr marL="4123212" algn="l" defTabSz="1030803" rtl="0" eaLnBrk="1" latinLnBrk="0" hangingPunct="1">
      <a:defRPr kern="1200">
        <a:solidFill>
          <a:schemeClr val="tx1"/>
        </a:solidFill>
        <a:latin typeface="Tahoma" pitchFamily="34" charset="0"/>
        <a:ea typeface="+mn-ea"/>
        <a:cs typeface="Tahoma"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B97D59-7B4C-F10C-1B81-5A0710FB4DB2}" name="Tareq Bdair" initials="TB" userId="S::TareqB@markaz.com::7d6f2984-afca-47f5-994a-f87e867f09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im jasim" initials="jj" lastIdx="1" clrIdx="0">
    <p:extLst>
      <p:ext uri="{19B8F6BF-5375-455C-9EA6-DF929625EA0E}">
        <p15:presenceInfo xmlns:p15="http://schemas.microsoft.com/office/powerpoint/2012/main" userId="af3cb3875758850a" providerId="Windows Live"/>
      </p:ext>
    </p:extLst>
  </p:cmAuthor>
  <p:cmAuthor id="2" name="Tareq Bdair" initials="TB" lastIdx="2" clrIdx="1">
    <p:extLst>
      <p:ext uri="{19B8F6BF-5375-455C-9EA6-DF929625EA0E}">
        <p15:presenceInfo xmlns:p15="http://schemas.microsoft.com/office/powerpoint/2012/main" userId="S-1-5-21-1499951226-845287006-538272213-11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E5F5FB"/>
    <a:srgbClr val="E96987"/>
    <a:srgbClr val="7C6861"/>
    <a:srgbClr val="FFFFFF"/>
    <a:srgbClr val="77368E"/>
    <a:srgbClr val="8CC189"/>
    <a:srgbClr val="B97F92"/>
    <a:srgbClr val="595A59"/>
    <a:srgbClr val="4BB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87874" autoAdjust="0"/>
  </p:normalViewPr>
  <p:slideViewPr>
    <p:cSldViewPr snapToGrid="0">
      <p:cViewPr varScale="1">
        <p:scale>
          <a:sx n="101" d="100"/>
          <a:sy n="101" d="100"/>
        </p:scale>
        <p:origin x="828" y="10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448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srvdata\FMD\Hatem\Earning%20Presentation\2021\Q-1%202021\analysis%20Q-12021.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srvdata\FMD\Hatem\Earning%20Presentation\2021\Q-1%202021\analysis%20Q-1202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srvdata\FMD\Hatem\Earning%20Presentation\2021\Q-1%202021\analysis%20Q-12021.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hurchgatepartners.sharepoint.com/sites/cgp-shared-folder/Clients%20International/Markaz/Earnings%20Presentation/Q4%202023/Markaz%20Master%20Excel_Q4%202023%20Master.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churchgatepartners.sharepoint.com/sites/cgp-shared-folder/Clients%20International/Markaz/Earnings%20Presentation/Q4%202023/Markaz%20Master%20Excel_Q4%202023%20Master.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hurchgatepartners.sharepoint.com/sites/cgp-shared-folder/Clients%20International/Markaz/Earnings%20Presentation/Q4%202023/Markaz%20Master%20Excel_Q4%202023%20Mast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rvdata\FMD\Hatem\Earning%20Presentation\2023\Q-4\Version1-%20Markaz%20EP%20Q-4-%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'!$B$19</c:f>
              <c:strCache>
                <c:ptCount val="1"/>
                <c:pt idx="0">
                  <c:v>Total Revenues</c:v>
                </c:pt>
              </c:strCache>
            </c:strRef>
          </c:tx>
          <c:spPr>
            <a:solidFill>
              <a:srgbClr val="2095FF"/>
            </a:solidFill>
            <a:ln>
              <a:noFill/>
            </a:ln>
            <a:effectLst/>
          </c:spPr>
          <c:invertIfNegative val="0"/>
          <c:dPt>
            <c:idx val="0"/>
            <c:invertIfNegative val="0"/>
            <c:bubble3D val="0"/>
            <c:spPr>
              <a:solidFill>
                <a:srgbClr val="2095FF"/>
              </a:solidFill>
              <a:ln>
                <a:noFill/>
              </a:ln>
              <a:effectLst/>
            </c:spPr>
            <c:extLst>
              <c:ext xmlns:c16="http://schemas.microsoft.com/office/drawing/2014/chart" uri="{C3380CC4-5D6E-409C-BE32-E72D297353CC}">
                <c16:uniqueId val="{00000001-3C45-4EEF-8B82-BAACC9613F59}"/>
              </c:ext>
            </c:extLst>
          </c:dPt>
          <c:dPt>
            <c:idx val="1"/>
            <c:invertIfNegative val="0"/>
            <c:bubble3D val="0"/>
            <c:spPr>
              <a:solidFill>
                <a:srgbClr val="2095FF"/>
              </a:solidFill>
              <a:ln>
                <a:noFill/>
              </a:ln>
              <a:effectLst/>
            </c:spPr>
            <c:extLst>
              <c:ext xmlns:c16="http://schemas.microsoft.com/office/drawing/2014/chart" uri="{C3380CC4-5D6E-409C-BE32-E72D297353CC}">
                <c16:uniqueId val="{00000003-3C45-4EEF-8B82-BAACC9613F59}"/>
              </c:ext>
            </c:extLst>
          </c:dPt>
          <c:dPt>
            <c:idx val="2"/>
            <c:invertIfNegative val="0"/>
            <c:bubble3D val="0"/>
            <c:spPr>
              <a:solidFill>
                <a:srgbClr val="2095FF"/>
              </a:solidFill>
              <a:ln>
                <a:noFill/>
              </a:ln>
              <a:effectLst/>
            </c:spPr>
            <c:extLst>
              <c:ext xmlns:c16="http://schemas.microsoft.com/office/drawing/2014/chart" uri="{C3380CC4-5D6E-409C-BE32-E72D297353CC}">
                <c16:uniqueId val="{00000005-3C45-4EEF-8B82-BAACC9613F59}"/>
              </c:ext>
            </c:extLst>
          </c:dPt>
          <c:dPt>
            <c:idx val="3"/>
            <c:invertIfNegative val="0"/>
            <c:bubble3D val="0"/>
            <c:spPr>
              <a:solidFill>
                <a:srgbClr val="2095FF"/>
              </a:solidFill>
              <a:ln>
                <a:noFill/>
              </a:ln>
              <a:effectLst/>
            </c:spPr>
            <c:extLst>
              <c:ext xmlns:c16="http://schemas.microsoft.com/office/drawing/2014/chart" uri="{C3380CC4-5D6E-409C-BE32-E72D297353CC}">
                <c16:uniqueId val="{00000007-3C45-4EEF-8B82-BAACC9613F59}"/>
              </c:ext>
            </c:extLst>
          </c:dPt>
          <c:dPt>
            <c:idx val="4"/>
            <c:invertIfNegative val="0"/>
            <c:bubble3D val="0"/>
            <c:spPr>
              <a:solidFill>
                <a:srgbClr val="003768"/>
              </a:solidFill>
              <a:ln>
                <a:noFill/>
              </a:ln>
              <a:effectLst/>
            </c:spPr>
            <c:extLst>
              <c:ext xmlns:c16="http://schemas.microsoft.com/office/drawing/2014/chart" uri="{C3380CC4-5D6E-409C-BE32-E72D297353CC}">
                <c16:uniqueId val="{00000009-3C45-4EEF-8B82-BAACC9613F5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'!$I$19:$M$19</c:f>
              <c:numCache>
                <c:formatCode>#,##0;\(#,##0\)</c:formatCode>
                <c:ptCount val="5"/>
                <c:pt idx="0">
                  <c:v>23491</c:v>
                </c:pt>
                <c:pt idx="1">
                  <c:v>13161</c:v>
                </c:pt>
                <c:pt idx="2">
                  <c:v>30642</c:v>
                </c:pt>
                <c:pt idx="3">
                  <c:v>18803</c:v>
                </c:pt>
                <c:pt idx="4">
                  <c:v>26318</c:v>
                </c:pt>
              </c:numCache>
            </c:numRef>
          </c:val>
          <c:extLst>
            <c:ext xmlns:c16="http://schemas.microsoft.com/office/drawing/2014/chart" uri="{C3380CC4-5D6E-409C-BE32-E72D297353CC}">
              <c16:uniqueId val="{0000000A-3C45-4EEF-8B82-BAACC9613F59}"/>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'!$B$7</c:f>
              <c:strCache>
                <c:ptCount val="1"/>
                <c:pt idx="0">
                  <c:v>Management Fees and Commission</c:v>
                </c:pt>
              </c:strCache>
            </c:strRef>
          </c:tx>
          <c:spPr>
            <a:solidFill>
              <a:schemeClr val="tx2">
                <a:lumMod val="60000"/>
                <a:lumOff val="40000"/>
              </a:schemeClr>
            </a:solidFill>
            <a:ln>
              <a:noFill/>
            </a:ln>
            <a:effectLst/>
          </c:spPr>
          <c:invertIfNegative val="0"/>
          <c:dPt>
            <c:idx val="4"/>
            <c:invertIfNegative val="0"/>
            <c:bubble3D val="0"/>
            <c:spPr>
              <a:solidFill>
                <a:schemeClr val="tx2">
                  <a:lumMod val="75000"/>
                </a:schemeClr>
              </a:solidFill>
              <a:ln>
                <a:noFill/>
              </a:ln>
              <a:effectLst/>
            </c:spPr>
            <c:extLst>
              <c:ext xmlns:c16="http://schemas.microsoft.com/office/drawing/2014/chart" uri="{C3380CC4-5D6E-409C-BE32-E72D297353CC}">
                <c16:uniqueId val="{00000001-14F3-40F9-AEE9-E401323CBE7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'!$I$7:$M$7</c:f>
              <c:numCache>
                <c:formatCode>#,##0;\(#,##0\)</c:formatCode>
                <c:ptCount val="5"/>
                <c:pt idx="0">
                  <c:v>8692</c:v>
                </c:pt>
                <c:pt idx="1">
                  <c:v>8131</c:v>
                </c:pt>
                <c:pt idx="2">
                  <c:v>9812</c:v>
                </c:pt>
                <c:pt idx="3">
                  <c:v>11269</c:v>
                </c:pt>
                <c:pt idx="4">
                  <c:v>8013</c:v>
                </c:pt>
              </c:numCache>
            </c:numRef>
          </c:val>
          <c:extLst>
            <c:ext xmlns:c16="http://schemas.microsoft.com/office/drawing/2014/chart" uri="{C3380CC4-5D6E-409C-BE32-E72D297353CC}">
              <c16:uniqueId val="{00000002-14F3-40F9-AEE9-E401323CBE7D}"/>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C9B4-47B6-A9AE-41D0ABC708C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'!$J$84:$N$84</c:f>
              <c:numCache>
                <c:formatCode>_(* #,##0_);_(* \(#,##0\);_(* "-"??_);_(@_)</c:formatCode>
                <c:ptCount val="5"/>
                <c:pt idx="0">
                  <c:v>8114</c:v>
                </c:pt>
                <c:pt idx="1">
                  <c:v>7519</c:v>
                </c:pt>
                <c:pt idx="2">
                  <c:v>8789</c:v>
                </c:pt>
                <c:pt idx="3">
                  <c:v>10598</c:v>
                </c:pt>
                <c:pt idx="4">
                  <c:v>7174</c:v>
                </c:pt>
              </c:numCache>
            </c:numRef>
          </c:val>
          <c:extLst>
            <c:ext xmlns:c16="http://schemas.microsoft.com/office/drawing/2014/chart" uri="{C3380CC4-5D6E-409C-BE32-E72D297353CC}">
              <c16:uniqueId val="{00000002-C9B4-47B6-A9AE-41D0ABC708CE}"/>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6DA2-4756-8B5F-5E2CE200548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'!$J$87:$N$87</c:f>
              <c:numCache>
                <c:formatCode>_(* #,##0_);_(* \(#,##0\);_(* "-"??_);_(@_)</c:formatCode>
                <c:ptCount val="5"/>
                <c:pt idx="0">
                  <c:v>578</c:v>
                </c:pt>
                <c:pt idx="1">
                  <c:v>612</c:v>
                </c:pt>
                <c:pt idx="2">
                  <c:v>1023</c:v>
                </c:pt>
                <c:pt idx="3">
                  <c:v>671</c:v>
                </c:pt>
                <c:pt idx="4">
                  <c:v>839</c:v>
                </c:pt>
              </c:numCache>
            </c:numRef>
          </c:val>
          <c:extLst>
            <c:ext xmlns:c16="http://schemas.microsoft.com/office/drawing/2014/chart" uri="{C3380CC4-5D6E-409C-BE32-E72D297353CC}">
              <c16:uniqueId val="{00000002-6DA2-4756-8B5F-5E2CE200548F}"/>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150"/>
        <c:overlap val="-27"/>
        <c:axId val="1266577632"/>
        <c:axId val="424729536"/>
      </c:barChart>
      <c:catAx>
        <c:axId val="126657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4729536"/>
        <c:crosses val="autoZero"/>
        <c:auto val="1"/>
        <c:lblAlgn val="ctr"/>
        <c:lblOffset val="100"/>
        <c:noMultiLvlLbl val="0"/>
      </c:catAx>
      <c:valAx>
        <c:axId val="424729536"/>
        <c:scaling>
          <c:orientation val="minMax"/>
        </c:scaling>
        <c:delete val="1"/>
        <c:axPos val="l"/>
        <c:numFmt formatCode="#,##0;\(#,##0\)" sourceLinked="1"/>
        <c:majorTickMark val="none"/>
        <c:minorTickMark val="none"/>
        <c:tickLblPos val="nextTo"/>
        <c:crossAx val="1266577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397837527198188E-2"/>
          <c:y val="0.10659155643801307"/>
          <c:w val="0.91720431509536615"/>
          <c:h val="0.80215023163286792"/>
        </c:manualLayout>
      </c:layout>
      <c:barChart>
        <c:barDir val="col"/>
        <c:grouping val="clustered"/>
        <c:varyColors val="0"/>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44144"/>
        <c:crosses val="autoZero"/>
        <c:auto val="1"/>
        <c:lblAlgn val="ctr"/>
        <c:lblOffset val="0"/>
        <c:noMultiLvlLbl val="0"/>
      </c:catAx>
      <c:valAx>
        <c:axId val="746944144"/>
        <c:scaling>
          <c:orientation val="minMax"/>
        </c:scaling>
        <c:delete val="0"/>
        <c:axPos val="l"/>
        <c:numFmt formatCode="#,##0.0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E3BA-406A-B584-E391A86B936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'!$J$84:$N$84</c:f>
              <c:numCache>
                <c:formatCode>_(* #,##0_);_(* \(#,##0\);_(* "-"??_);_(@_)</c:formatCode>
                <c:ptCount val="5"/>
                <c:pt idx="0">
                  <c:v>8114</c:v>
                </c:pt>
                <c:pt idx="1">
                  <c:v>7519</c:v>
                </c:pt>
                <c:pt idx="2">
                  <c:v>8789</c:v>
                </c:pt>
                <c:pt idx="3">
                  <c:v>10598</c:v>
                </c:pt>
                <c:pt idx="4">
                  <c:v>7174</c:v>
                </c:pt>
              </c:numCache>
            </c:numRef>
          </c:val>
          <c:extLst>
            <c:ext xmlns:c16="http://schemas.microsoft.com/office/drawing/2014/chart" uri="{C3380CC4-5D6E-409C-BE32-E72D297353CC}">
              <c16:uniqueId val="{00000002-E3BA-406A-B584-E391A86B9362}"/>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'!$B$80</c:f>
              <c:strCache>
                <c:ptCount val="1"/>
                <c:pt idx="0">
                  <c:v>Average AUM</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1423-451E-A4CE-91CCA58647EA}"/>
              </c:ext>
            </c:extLst>
          </c:dPt>
          <c:dLbls>
            <c:dLbl>
              <c:idx val="4"/>
              <c:spPr>
                <a:noFill/>
                <a:ln>
                  <a:noFill/>
                </a:ln>
                <a:effectLst/>
              </c:spPr>
              <c:txPr>
                <a:bodyPr rot="0" spcFirstLastPara="1" vertOverflow="ellipsis" vert="horz" wrap="square" anchor="ctr" anchorCtr="1"/>
                <a:lstStyle/>
                <a:p>
                  <a:pPr algn="ct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423-451E-A4CE-91CCA58647E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'!$J$78:$N$78</c:f>
              <c:numCache>
                <c:formatCode>General</c:formatCode>
                <c:ptCount val="5"/>
                <c:pt idx="0">
                  <c:v>2019</c:v>
                </c:pt>
                <c:pt idx="1">
                  <c:v>2020</c:v>
                </c:pt>
                <c:pt idx="2">
                  <c:v>2021</c:v>
                </c:pt>
                <c:pt idx="3">
                  <c:v>2022</c:v>
                </c:pt>
                <c:pt idx="4">
                  <c:v>2023</c:v>
                </c:pt>
              </c:numCache>
            </c:numRef>
          </c:cat>
          <c:val>
            <c:numRef>
              <c:f>'Annual PL '!$J$79:$N$79</c:f>
              <c:numCache>
                <c:formatCode>_(* #,##0_);_(* \(#,##0\);_(* "-"??_);_(@_)</c:formatCode>
                <c:ptCount val="5"/>
                <c:pt idx="0">
                  <c:v>1142.838</c:v>
                </c:pt>
                <c:pt idx="1">
                  <c:v>979</c:v>
                </c:pt>
                <c:pt idx="2">
                  <c:v>1041</c:v>
                </c:pt>
                <c:pt idx="3">
                  <c:v>1154</c:v>
                </c:pt>
                <c:pt idx="4">
                  <c:v>1212</c:v>
                </c:pt>
              </c:numCache>
            </c:numRef>
          </c:val>
          <c:extLst>
            <c:ext xmlns:c16="http://schemas.microsoft.com/office/drawing/2014/chart" uri="{C3380CC4-5D6E-409C-BE32-E72D297353CC}">
              <c16:uniqueId val="{00000002-1423-451E-A4CE-91CCA58647EA}"/>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rgbClr val="40404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'Annual PL '!$B$85</c:f>
              <c:strCache>
                <c:ptCount val="1"/>
                <c:pt idx="0">
                  <c:v>Return on Asset Management Fees</c:v>
                </c:pt>
              </c:strCache>
            </c:strRef>
          </c:tx>
          <c:spPr>
            <a:ln w="28575" cap="rnd">
              <a:solidFill>
                <a:srgbClr val="2095FF"/>
              </a:solidFill>
              <a:round/>
            </a:ln>
            <a:effectLst/>
          </c:spPr>
          <c:marker>
            <c:symbol val="circle"/>
            <c:size val="5"/>
            <c:spPr>
              <a:solidFill>
                <a:srgbClr val="003768"/>
              </a:solidFill>
              <a:ln w="9525">
                <a:solidFill>
                  <a:srgbClr val="2095FF"/>
                </a:solidFill>
              </a:ln>
              <a:effectLst/>
            </c:spPr>
          </c:marker>
          <c:dLbls>
            <c:spPr>
              <a:noFill/>
              <a:ln>
                <a:noFill/>
              </a:ln>
              <a:effectLst/>
            </c:spPr>
            <c:txPr>
              <a:bodyPr rot="0" spcFirstLastPara="1" vertOverflow="ellipsis" vert="horz" wrap="square" lIns="38100" tIns="19050" rIns="38100" bIns="19050" anchor="b" anchorCtr="1">
                <a:spAutoFit/>
              </a:bodyPr>
              <a:lstStyle/>
              <a:p>
                <a:pPr>
                  <a:defRPr sz="10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'!$J$85:$N$85</c:f>
              <c:numCache>
                <c:formatCode>0.00%</c:formatCode>
                <c:ptCount val="5"/>
                <c:pt idx="0">
                  <c:v>7.0998689228044575E-3</c:v>
                </c:pt>
                <c:pt idx="1">
                  <c:v>7.6802860061287032E-3</c:v>
                </c:pt>
                <c:pt idx="2">
                  <c:v>8.4428434197886641E-3</c:v>
                </c:pt>
                <c:pt idx="3">
                  <c:v>9.1837088388214919E-3</c:v>
                </c:pt>
                <c:pt idx="4">
                  <c:v>5.9191419141914198E-3</c:v>
                </c:pt>
              </c:numCache>
            </c:numRef>
          </c:val>
          <c:smooth val="0"/>
          <c:extLst>
            <c:ext xmlns:c16="http://schemas.microsoft.com/office/drawing/2014/chart" uri="{C3380CC4-5D6E-409C-BE32-E72D297353CC}">
              <c16:uniqueId val="{00000000-558A-428A-B897-587C896D5879}"/>
            </c:ext>
          </c:extLst>
        </c:ser>
        <c:dLbls>
          <c:showLegendKey val="0"/>
          <c:showVal val="1"/>
          <c:showCatName val="0"/>
          <c:showSerName val="0"/>
          <c:showPercent val="0"/>
          <c:showBubbleSize val="0"/>
        </c:dLbls>
        <c:marker val="1"/>
        <c:smooth val="0"/>
        <c:axId val="746937912"/>
        <c:axId val="746944144"/>
      </c:line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'!$B$44</c:f>
              <c:strCache>
                <c:ptCount val="1"/>
                <c:pt idx="0">
                  <c:v>Owners of the parent company</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D17B-456C-8CD5-DDE4729B9B0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'!$I$44:$M$44</c:f>
              <c:numCache>
                <c:formatCode>#,##0;\(#,##0\)</c:formatCode>
                <c:ptCount val="5"/>
                <c:pt idx="0">
                  <c:v>6957</c:v>
                </c:pt>
                <c:pt idx="1">
                  <c:v>-1715</c:v>
                </c:pt>
                <c:pt idx="2">
                  <c:v>14988</c:v>
                </c:pt>
                <c:pt idx="3">
                  <c:v>2861</c:v>
                </c:pt>
                <c:pt idx="4">
                  <c:v>4147</c:v>
                </c:pt>
              </c:numCache>
            </c:numRef>
          </c:val>
          <c:extLst>
            <c:ext xmlns:c16="http://schemas.microsoft.com/office/drawing/2014/chart" uri="{C3380CC4-5D6E-409C-BE32-E72D297353CC}">
              <c16:uniqueId val="{00000002-D17B-456C-8CD5-DDE4729B9B0D}"/>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'[Markaz Master Excel_Q4 2023 Master.xlsx]Annual and Quarter PL '!$B$93</c:f>
              <c:strCache>
                <c:ptCount val="1"/>
                <c:pt idx="0">
                  <c:v>Investments for Retun on Principal million</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243A-4FE5-B426-A60705873C2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'[Markaz Master Excel_Q4 2023 Master.xlsx]Annual and Quarter PL '!$F$3:$N$3</c:f>
              <c:numCache>
                <c:formatCode>General</c:formatCode>
                <c:ptCount val="5"/>
                <c:pt idx="0">
                  <c:v>2019</c:v>
                </c:pt>
                <c:pt idx="1">
                  <c:v>2020</c:v>
                </c:pt>
                <c:pt idx="2">
                  <c:v>2021</c:v>
                </c:pt>
                <c:pt idx="3">
                  <c:v>2022</c:v>
                </c:pt>
                <c:pt idx="4">
                  <c:v>2023</c:v>
                </c:pt>
              </c:numCache>
              <c:extLst/>
            </c:numRef>
          </c:cat>
          <c:val>
            <c:numRef>
              <c:f>'[Markaz Master Excel_Q4 2023 Master.xlsx]Annual and Quarter PL '!$F$93:$N$93</c:f>
              <c:numCache>
                <c:formatCode>_(* #,##0_);_(* \(#,##0\);_(* "-"??_);_(@_)</c:formatCode>
                <c:ptCount val="5"/>
                <c:pt idx="0">
                  <c:v>175.16749999999999</c:v>
                </c:pt>
                <c:pt idx="1">
                  <c:v>185.595</c:v>
                </c:pt>
                <c:pt idx="2">
                  <c:v>188.39349999999999</c:v>
                </c:pt>
                <c:pt idx="3">
                  <c:v>190.56</c:v>
                </c:pt>
                <c:pt idx="4">
                  <c:v>171.46950000000001</c:v>
                </c:pt>
              </c:numCache>
              <c:extLst/>
            </c:numRef>
          </c:val>
          <c:extLst>
            <c:ext xmlns:c16="http://schemas.microsoft.com/office/drawing/2014/chart" uri="{C3380CC4-5D6E-409C-BE32-E72D297353CC}">
              <c16:uniqueId val="{00000002-243A-4FE5-B426-A60705873C2E}"/>
            </c:ext>
          </c:extLst>
        </c:ser>
        <c:dLbls>
          <c:showLegendKey val="0"/>
          <c:showVal val="0"/>
          <c:showCatName val="0"/>
          <c:showSerName val="0"/>
          <c:showPercent val="0"/>
          <c:showBubbleSize val="0"/>
        </c:dLbls>
        <c:gapWidth val="219"/>
        <c:overlap val="-27"/>
        <c:axId val="1266577632"/>
        <c:axId val="424729536"/>
      </c:barChart>
      <c:catAx>
        <c:axId val="126657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4729536"/>
        <c:crosses val="autoZero"/>
        <c:auto val="1"/>
        <c:lblAlgn val="ctr"/>
        <c:lblOffset val="100"/>
        <c:noMultiLvlLbl val="0"/>
      </c:catAx>
      <c:valAx>
        <c:axId val="424729536"/>
        <c:scaling>
          <c:orientation val="minMax"/>
        </c:scaling>
        <c:delete val="1"/>
        <c:axPos val="l"/>
        <c:numFmt formatCode="_(* #,##0_);_(* \(#,##0\);_(* &quot;-&quot;??_);_(@_)" sourceLinked="1"/>
        <c:majorTickMark val="none"/>
        <c:minorTickMark val="none"/>
        <c:tickLblPos val="nextTo"/>
        <c:crossAx val="126657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'!$X$16</c:f>
              <c:strCache>
                <c:ptCount val="1"/>
                <c:pt idx="0">
                  <c:v>Total Income from Invetsments</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6EC0-400D-A691-37BE4F46FD3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'!$AE$3:$AI$3</c:f>
              <c:numCache>
                <c:formatCode>General</c:formatCode>
                <c:ptCount val="5"/>
                <c:pt idx="0">
                  <c:v>2019</c:v>
                </c:pt>
                <c:pt idx="1">
                  <c:v>2020</c:v>
                </c:pt>
                <c:pt idx="2">
                  <c:v>2021</c:v>
                </c:pt>
                <c:pt idx="3">
                  <c:v>2022</c:v>
                </c:pt>
                <c:pt idx="4">
                  <c:v>2023</c:v>
                </c:pt>
              </c:numCache>
            </c:numRef>
          </c:cat>
          <c:val>
            <c:numRef>
              <c:f>'Annual PL '!$AE$16:$AI$16</c:f>
              <c:numCache>
                <c:formatCode>#,##0;\(#,##0\)</c:formatCode>
                <c:ptCount val="5"/>
                <c:pt idx="0">
                  <c:v>14706</c:v>
                </c:pt>
                <c:pt idx="1">
                  <c:v>3090</c:v>
                </c:pt>
                <c:pt idx="2">
                  <c:v>21370</c:v>
                </c:pt>
                <c:pt idx="3">
                  <c:v>6857</c:v>
                </c:pt>
                <c:pt idx="4">
                  <c:v>16480</c:v>
                </c:pt>
              </c:numCache>
            </c:numRef>
          </c:val>
          <c:extLst>
            <c:ext xmlns:c16="http://schemas.microsoft.com/office/drawing/2014/chart" uri="{C3380CC4-5D6E-409C-BE32-E72D297353CC}">
              <c16:uniqueId val="{00000002-6EC0-400D-A691-37BE4F46FD3B}"/>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97842452316917E-2"/>
          <c:y val="0.1007999619023766"/>
          <c:w val="0.91720431509536615"/>
          <c:h val="0.80215023163286792"/>
        </c:manualLayout>
      </c:layout>
      <c:lineChart>
        <c:grouping val="standard"/>
        <c:varyColors val="0"/>
        <c:ser>
          <c:idx val="0"/>
          <c:order val="0"/>
          <c:tx>
            <c:strRef>
              <c:f>'[Markaz Master Excel_Q4 2023 Master.xlsx]Annual and Quarter PL '!$B$91</c:f>
              <c:strCache>
                <c:ptCount val="1"/>
                <c:pt idx="0">
                  <c:v>Income Returns %</c:v>
                </c:pt>
              </c:strCache>
            </c:strRef>
          </c:tx>
          <c:spPr>
            <a:ln w="28575" cap="rnd">
              <a:solidFill>
                <a:srgbClr val="2095FF"/>
              </a:solidFill>
              <a:round/>
            </a:ln>
            <a:effectLst/>
          </c:spPr>
          <c:marker>
            <c:symbol val="circle"/>
            <c:size val="5"/>
            <c:spPr>
              <a:solidFill>
                <a:srgbClr val="003768"/>
              </a:solidFill>
              <a:ln w="9525">
                <a:solidFill>
                  <a:srgbClr val="2095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'[Markaz Master Excel_Q4 2023 Master.xlsx]Annual and Quarter PL '!$G$3:$N$3</c:f>
              <c:numCache>
                <c:formatCode>General</c:formatCode>
                <c:ptCount val="5"/>
                <c:pt idx="0">
                  <c:v>2019</c:v>
                </c:pt>
                <c:pt idx="1">
                  <c:v>2020</c:v>
                </c:pt>
                <c:pt idx="2">
                  <c:v>2021</c:v>
                </c:pt>
                <c:pt idx="3">
                  <c:v>2022</c:v>
                </c:pt>
                <c:pt idx="4">
                  <c:v>2023</c:v>
                </c:pt>
              </c:numCache>
              <c:extLst/>
            </c:numRef>
          </c:cat>
          <c:val>
            <c:numRef>
              <c:f>'[Markaz Master Excel_Q4 2023 Master.xlsx]Annual and Quarter PL '!$G$91:$N$91</c:f>
              <c:numCache>
                <c:formatCode>0.0%</c:formatCode>
                <c:ptCount val="5"/>
                <c:pt idx="0">
                  <c:v>8.3953929810038963E-2</c:v>
                </c:pt>
                <c:pt idx="1">
                  <c:v>1.6649155419057624E-2</c:v>
                </c:pt>
                <c:pt idx="2">
                  <c:v>0.11345402044125726</c:v>
                </c:pt>
                <c:pt idx="3">
                  <c:v>3.598341729638959E-2</c:v>
                </c:pt>
                <c:pt idx="4">
                  <c:v>9.6110386978442236E-2</c:v>
                </c:pt>
              </c:numCache>
              <c:extLst/>
            </c:numRef>
          </c:val>
          <c:smooth val="0"/>
          <c:extLst>
            <c:ext xmlns:c16="http://schemas.microsoft.com/office/drawing/2014/chart" uri="{C3380CC4-5D6E-409C-BE32-E72D297353CC}">
              <c16:uniqueId val="{00000000-BE01-424D-A4AA-0F9DEF396294}"/>
            </c:ext>
          </c:extLst>
        </c:ser>
        <c:dLbls>
          <c:showLegendKey val="0"/>
          <c:showVal val="1"/>
          <c:showCatName val="0"/>
          <c:showSerName val="0"/>
          <c:showPercent val="0"/>
          <c:showBubbleSize val="0"/>
        </c:dLbls>
        <c:marker val="1"/>
        <c:smooth val="0"/>
        <c:axId val="746937912"/>
        <c:axId val="746944144"/>
      </c:lineChart>
      <c:catAx>
        <c:axId val="746937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0"/>
        <c:noMultiLvlLbl val="0"/>
      </c:catAx>
      <c:valAx>
        <c:axId val="746944144"/>
        <c:scaling>
          <c:orientation val="minMax"/>
          <c:max val="0.15000000000000002"/>
        </c:scaling>
        <c:delete val="1"/>
        <c:axPos val="l"/>
        <c:numFmt formatCode="0.0%" sourceLinked="1"/>
        <c:majorTickMark val="out"/>
        <c:minorTickMark val="none"/>
        <c:tickLblPos val="nextTo"/>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'!$B$60</c:f>
              <c:strCache>
                <c:ptCount val="1"/>
                <c:pt idx="0">
                  <c:v>Return on Assets (%)</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989F-4ADF-A9C1-ADA35EAE214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'!$I$60:$M$60</c:f>
              <c:numCache>
                <c:formatCode>0.0%</c:formatCode>
                <c:ptCount val="5"/>
                <c:pt idx="0">
                  <c:v>3.462279221845653E-2</c:v>
                </c:pt>
                <c:pt idx="1">
                  <c:v>-8.4827920504120212E-3</c:v>
                </c:pt>
                <c:pt idx="2">
                  <c:v>7.0843141147443348E-2</c:v>
                </c:pt>
                <c:pt idx="3">
                  <c:v>1.3529361694078481E-2</c:v>
                </c:pt>
                <c:pt idx="4">
                  <c:v>2.4353719124746008E-2</c:v>
                </c:pt>
              </c:numCache>
            </c:numRef>
          </c:val>
          <c:extLst>
            <c:ext xmlns:c16="http://schemas.microsoft.com/office/drawing/2014/chart" uri="{C3380CC4-5D6E-409C-BE32-E72D297353CC}">
              <c16:uniqueId val="{00000002-989F-4ADF-A9C1-ADA35EAE2148}"/>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'!$B$66</c:f>
              <c:strCache>
                <c:ptCount val="1"/>
                <c:pt idx="0">
                  <c:v>Interest / Total Debt (%)</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E6A8-412C-8A73-04A44E2F882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'!$I$66:$M$66</c:f>
              <c:numCache>
                <c:formatCode>0.0%</c:formatCode>
                <c:ptCount val="5"/>
                <c:pt idx="0">
                  <c:v>4.1721695281546407E-2</c:v>
                </c:pt>
                <c:pt idx="1">
                  <c:v>4.0223970944309927E-2</c:v>
                </c:pt>
                <c:pt idx="2">
                  <c:v>4.3713057938324251E-2</c:v>
                </c:pt>
                <c:pt idx="3">
                  <c:v>4.3989689916425836E-2</c:v>
                </c:pt>
                <c:pt idx="4">
                  <c:v>7.9278589602143512E-2</c:v>
                </c:pt>
              </c:numCache>
            </c:numRef>
          </c:val>
          <c:extLst>
            <c:ext xmlns:c16="http://schemas.microsoft.com/office/drawing/2014/chart" uri="{C3380CC4-5D6E-409C-BE32-E72D297353CC}">
              <c16:uniqueId val="{00000002-E6A8-412C-8A73-04A44E2F8820}"/>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'!$B$59</c:f>
              <c:strCache>
                <c:ptCount val="1"/>
                <c:pt idx="0">
                  <c:v>Return on Equity (%)</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9E88-4B34-BDB0-2A6D12467777}"/>
              </c:ext>
            </c:extLst>
          </c:dPt>
          <c:dLbls>
            <c:dLbl>
              <c:idx val="1"/>
              <c:layout>
                <c:manualLayout>
                  <c:x val="-4.3900706137760992E-17"/>
                  <c:y val="-2.681565189483196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E88-4B34-BDB0-2A6D1246777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E88-4B34-BDB0-2A6D1246777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'Annual PL '!$I$3:$M$3</c:f>
              <c:numCache>
                <c:formatCode>General</c:formatCode>
                <c:ptCount val="5"/>
                <c:pt idx="0">
                  <c:v>2019</c:v>
                </c:pt>
                <c:pt idx="1">
                  <c:v>2020</c:v>
                </c:pt>
                <c:pt idx="2">
                  <c:v>2021</c:v>
                </c:pt>
                <c:pt idx="3">
                  <c:v>2022</c:v>
                </c:pt>
                <c:pt idx="4">
                  <c:v>2023</c:v>
                </c:pt>
              </c:numCache>
            </c:numRef>
          </c:cat>
          <c:val>
            <c:numRef>
              <c:f>'Annual PL '!$I$59:$M$59</c:f>
              <c:numCache>
                <c:formatCode>0.00%</c:formatCode>
                <c:ptCount val="5"/>
                <c:pt idx="0">
                  <c:v>7.4708045853579957E-2</c:v>
                </c:pt>
                <c:pt idx="1">
                  <c:v>-1.8399214680749485E-2</c:v>
                </c:pt>
                <c:pt idx="2">
                  <c:v>0.15313488191510558</c:v>
                </c:pt>
                <c:pt idx="3">
                  <c:v>2.7494282035018931E-2</c:v>
                </c:pt>
                <c:pt idx="4">
                  <c:v>3.9559663833481196E-2</c:v>
                </c:pt>
              </c:numCache>
            </c:numRef>
          </c:val>
          <c:extLst>
            <c:ext xmlns:c16="http://schemas.microsoft.com/office/drawing/2014/chart" uri="{C3380CC4-5D6E-409C-BE32-E72D297353CC}">
              <c16:uniqueId val="{00000003-9E88-4B34-BDB0-2A6D12467777}"/>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6944144"/>
        <c:crosses val="autoZero"/>
        <c:auto val="1"/>
        <c:lblAlgn val="ctr"/>
        <c:lblOffset val="100"/>
        <c:noMultiLvlLbl val="0"/>
      </c:catAx>
      <c:valAx>
        <c:axId val="746944144"/>
        <c:scaling>
          <c:orientation val="minMax"/>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'[Markaz Master Excel_Q4 2023 Master.xlsx]Annual and Quarter PL '!$B$75</c:f>
              <c:strCache>
                <c:ptCount val="1"/>
                <c:pt idx="0">
                  <c:v>Dividend</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F462-481D-9822-AD127518F23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'[Markaz Master Excel_Q4 2023 Master.xlsx]Annual and Quarter PL '!$D$3:$N$3</c:f>
              <c:numCache>
                <c:formatCode>General</c:formatCode>
                <c:ptCount val="5"/>
                <c:pt idx="0">
                  <c:v>2019</c:v>
                </c:pt>
                <c:pt idx="1">
                  <c:v>2020</c:v>
                </c:pt>
                <c:pt idx="2">
                  <c:v>2021</c:v>
                </c:pt>
                <c:pt idx="3">
                  <c:v>2022</c:v>
                </c:pt>
                <c:pt idx="4">
                  <c:v>2023</c:v>
                </c:pt>
              </c:numCache>
              <c:extLst/>
            </c:numRef>
          </c:cat>
          <c:val>
            <c:numRef>
              <c:f>'[Markaz Master Excel_Q4 2023 Master.xlsx]Annual and Quarter PL '!$D$75:$N$75</c:f>
              <c:numCache>
                <c:formatCode>#,##0;\(#,##0\)</c:formatCode>
                <c:ptCount val="5"/>
                <c:pt idx="0">
                  <c:v>5</c:v>
                </c:pt>
                <c:pt idx="1">
                  <c:v>0</c:v>
                </c:pt>
                <c:pt idx="2">
                  <c:v>15</c:v>
                </c:pt>
                <c:pt idx="3">
                  <c:v>5</c:v>
                </c:pt>
                <c:pt idx="4">
                  <c:v>6</c:v>
                </c:pt>
              </c:numCache>
              <c:extLst/>
            </c:numRef>
          </c:val>
          <c:extLst>
            <c:ext xmlns:c16="http://schemas.microsoft.com/office/drawing/2014/chart" uri="{C3380CC4-5D6E-409C-BE32-E72D297353CC}">
              <c16:uniqueId val="{00000002-F462-481D-9822-AD127518F232}"/>
            </c:ext>
          </c:extLst>
        </c:ser>
        <c:dLbls>
          <c:showLegendKey val="0"/>
          <c:showVal val="0"/>
          <c:showCatName val="0"/>
          <c:showSerName val="0"/>
          <c:showPercent val="0"/>
          <c:showBubbleSize val="0"/>
        </c:dLbls>
        <c:gapWidth val="219"/>
        <c:overlap val="-27"/>
        <c:axId val="473874176"/>
        <c:axId val="1083997632"/>
      </c:barChart>
      <c:lineChart>
        <c:grouping val="standard"/>
        <c:varyColors val="0"/>
        <c:ser>
          <c:idx val="1"/>
          <c:order val="1"/>
          <c:tx>
            <c:strRef>
              <c:f>'[Markaz Master Excel_Q4 2023 Master.xlsx]Annual and Quarter PL '!$B$76</c:f>
              <c:strCache>
                <c:ptCount val="1"/>
                <c:pt idx="0">
                  <c:v>Dividend Payout %</c:v>
                </c:pt>
              </c:strCache>
            </c:strRef>
          </c:tx>
          <c:spPr>
            <a:ln w="28575" cap="rnd">
              <a:solidFill>
                <a:schemeClr val="accent2"/>
              </a:solidFill>
              <a:round/>
            </a:ln>
            <a:effectLst/>
          </c:spPr>
          <c:marker>
            <c:symbol val="none"/>
          </c:marker>
          <c:cat>
            <c:numRef>
              <c:f>'[Markaz Master Excel_Q4 2023 Master.xlsx]Annual and Quarter PL '!$D$3:$N$3</c:f>
              <c:numCache>
                <c:formatCode>General</c:formatCode>
                <c:ptCount val="5"/>
                <c:pt idx="0">
                  <c:v>2019</c:v>
                </c:pt>
                <c:pt idx="1">
                  <c:v>2020</c:v>
                </c:pt>
                <c:pt idx="2">
                  <c:v>2021</c:v>
                </c:pt>
                <c:pt idx="3">
                  <c:v>2022</c:v>
                </c:pt>
                <c:pt idx="4">
                  <c:v>2023</c:v>
                </c:pt>
              </c:numCache>
              <c:extLst/>
            </c:numRef>
          </c:cat>
          <c:val>
            <c:numRef>
              <c:f>'[Markaz Master Excel_Q4 2023 Master.xlsx]Annual and Quarter PL '!$D$76:$N$76</c:f>
              <c:numCache>
                <c:formatCode>0.0%</c:formatCode>
                <c:ptCount val="5"/>
                <c:pt idx="0">
                  <c:v>0.33333333333333331</c:v>
                </c:pt>
                <c:pt idx="1">
                  <c:v>0</c:v>
                </c:pt>
                <c:pt idx="2">
                  <c:v>0.48399999999999999</c:v>
                </c:pt>
                <c:pt idx="3">
                  <c:v>0.83299999999999996</c:v>
                </c:pt>
                <c:pt idx="4">
                  <c:v>0.75</c:v>
                </c:pt>
              </c:numCache>
              <c:extLst/>
            </c:numRef>
          </c:val>
          <c:smooth val="0"/>
          <c:extLst>
            <c:ext xmlns:c16="http://schemas.microsoft.com/office/drawing/2014/chart" uri="{C3380CC4-5D6E-409C-BE32-E72D297353CC}">
              <c16:uniqueId val="{00000003-F462-481D-9822-AD127518F232}"/>
            </c:ext>
          </c:extLst>
        </c:ser>
        <c:dLbls>
          <c:showLegendKey val="0"/>
          <c:showVal val="0"/>
          <c:showCatName val="0"/>
          <c:showSerName val="0"/>
          <c:showPercent val="0"/>
          <c:showBubbleSize val="0"/>
        </c:dLbls>
        <c:marker val="1"/>
        <c:smooth val="0"/>
        <c:axId val="1113568816"/>
        <c:axId val="1083945216"/>
      </c:lineChart>
      <c:catAx>
        <c:axId val="47387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83997632"/>
        <c:crosses val="autoZero"/>
        <c:auto val="1"/>
        <c:lblAlgn val="ctr"/>
        <c:lblOffset val="100"/>
        <c:noMultiLvlLbl val="0"/>
      </c:catAx>
      <c:valAx>
        <c:axId val="1083997632"/>
        <c:scaling>
          <c:orientation val="minMax"/>
        </c:scaling>
        <c:delete val="0"/>
        <c:axPos val="l"/>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874176"/>
        <c:crosses val="autoZero"/>
        <c:crossBetween val="between"/>
      </c:valAx>
      <c:valAx>
        <c:axId val="1083945216"/>
        <c:scaling>
          <c:orientation val="minMax"/>
          <c:max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3568816"/>
        <c:crosses val="max"/>
        <c:crossBetween val="between"/>
      </c:valAx>
      <c:catAx>
        <c:axId val="1113568816"/>
        <c:scaling>
          <c:orientation val="minMax"/>
        </c:scaling>
        <c:delete val="1"/>
        <c:axPos val="b"/>
        <c:numFmt formatCode="General" sourceLinked="1"/>
        <c:majorTickMark val="out"/>
        <c:minorTickMark val="none"/>
        <c:tickLblPos val="nextTo"/>
        <c:crossAx val="10839452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095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'P&amp;L Summary v2 EP'!$AA$7:$AC$7</c:f>
              <c:strCache>
                <c:ptCount val="3"/>
                <c:pt idx="0">
                  <c:v>Management Fees and Commission</c:v>
                </c:pt>
                <c:pt idx="1">
                  <c:v>Return on Investment</c:v>
                </c:pt>
                <c:pt idx="2">
                  <c:v>Other Sources of Income</c:v>
                </c:pt>
              </c:strCache>
            </c:strRef>
          </c:cat>
          <c:val>
            <c:numRef>
              <c:f>'P&amp;L Summary v2 EP'!$AA$8:$AC$8</c:f>
              <c:numCache>
                <c:formatCode>0%</c:formatCode>
                <c:ptCount val="3"/>
                <c:pt idx="0">
                  <c:v>0.30446842465232921</c:v>
                </c:pt>
                <c:pt idx="1">
                  <c:v>0.62618740025837827</c:v>
                </c:pt>
                <c:pt idx="2">
                  <c:v>6.9344175089292498E-2</c:v>
                </c:pt>
              </c:numCache>
            </c:numRef>
          </c:val>
          <c:extLst>
            <c:ext xmlns:c16="http://schemas.microsoft.com/office/drawing/2014/chart" uri="{C3380CC4-5D6E-409C-BE32-E72D297353CC}">
              <c16:uniqueId val="{00000000-5E49-4AB6-A3DF-94B0C7E372F7}"/>
            </c:ext>
          </c:extLst>
        </c:ser>
        <c:dLbls>
          <c:dLblPos val="outEnd"/>
          <c:showLegendKey val="0"/>
          <c:showVal val="1"/>
          <c:showCatName val="0"/>
          <c:showSerName val="0"/>
          <c:showPercent val="0"/>
          <c:showBubbleSize val="0"/>
        </c:dLbls>
        <c:gapWidth val="150"/>
        <c:overlap val="100"/>
        <c:axId val="269053824"/>
        <c:axId val="269061728"/>
      </c:barChart>
      <c:catAx>
        <c:axId val="269053824"/>
        <c:scaling>
          <c:orientation val="minMax"/>
        </c:scaling>
        <c:delete val="1"/>
        <c:axPos val="b"/>
        <c:numFmt formatCode="General" sourceLinked="1"/>
        <c:majorTickMark val="none"/>
        <c:minorTickMark val="none"/>
        <c:tickLblPos val="low"/>
        <c:crossAx val="269061728"/>
        <c:crosses val="autoZero"/>
        <c:auto val="1"/>
        <c:lblAlgn val="ctr"/>
        <c:lblOffset val="200"/>
        <c:noMultiLvlLbl val="0"/>
      </c:catAx>
      <c:valAx>
        <c:axId val="269061728"/>
        <c:scaling>
          <c:orientation val="minMax"/>
        </c:scaling>
        <c:delete val="1"/>
        <c:axPos val="r"/>
        <c:numFmt formatCode="0%" sourceLinked="1"/>
        <c:majorTickMark val="none"/>
        <c:minorTickMark val="none"/>
        <c:tickLblPos val="nextTo"/>
        <c:crossAx val="26905382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PL '!$B$80</c:f>
              <c:strCache>
                <c:ptCount val="1"/>
                <c:pt idx="0">
                  <c:v>Average AUM</c:v>
                </c:pt>
              </c:strCache>
            </c:strRef>
          </c:tx>
          <c:spPr>
            <a:solidFill>
              <a:srgbClr val="2095FF"/>
            </a:solidFill>
            <a:ln>
              <a:noFill/>
            </a:ln>
            <a:effectLst/>
          </c:spPr>
          <c:invertIfNegative val="0"/>
          <c:dPt>
            <c:idx val="4"/>
            <c:invertIfNegative val="0"/>
            <c:bubble3D val="0"/>
            <c:spPr>
              <a:solidFill>
                <a:srgbClr val="003768"/>
              </a:solidFill>
              <a:ln>
                <a:noFill/>
              </a:ln>
              <a:effectLst/>
            </c:spPr>
            <c:extLst>
              <c:ext xmlns:c16="http://schemas.microsoft.com/office/drawing/2014/chart" uri="{C3380CC4-5D6E-409C-BE32-E72D297353CC}">
                <c16:uniqueId val="{00000001-1042-475C-A04A-4E3EBEFDC4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'Annual PL '!$I$3:$M$3</c:f>
              <c:numCache>
                <c:formatCode>General</c:formatCode>
                <c:ptCount val="5"/>
                <c:pt idx="0">
                  <c:v>2019</c:v>
                </c:pt>
                <c:pt idx="1">
                  <c:v>2020</c:v>
                </c:pt>
                <c:pt idx="2">
                  <c:v>2021</c:v>
                </c:pt>
                <c:pt idx="3">
                  <c:v>2022</c:v>
                </c:pt>
                <c:pt idx="4">
                  <c:v>2023</c:v>
                </c:pt>
              </c:numCache>
            </c:numRef>
          </c:cat>
          <c:val>
            <c:numRef>
              <c:f>'Annual PL '!$I$65:$M$65</c:f>
              <c:numCache>
                <c:formatCode>0</c:formatCode>
                <c:ptCount val="5"/>
                <c:pt idx="0">
                  <c:v>199.06869976365854</c:v>
                </c:pt>
                <c:pt idx="1">
                  <c:v>190.76885555585395</c:v>
                </c:pt>
                <c:pt idx="2">
                  <c:v>218.57511114446012</c:v>
                </c:pt>
                <c:pt idx="3">
                  <c:v>206.39057074036663</c:v>
                </c:pt>
                <c:pt idx="4">
                  <c:v>211.72644938746748</c:v>
                </c:pt>
              </c:numCache>
            </c:numRef>
          </c:val>
          <c:extLst>
            <c:ext xmlns:c16="http://schemas.microsoft.com/office/drawing/2014/chart" uri="{C3380CC4-5D6E-409C-BE32-E72D297353CC}">
              <c16:uniqueId val="{00000002-1042-475C-A04A-4E3EBEFDC4E2}"/>
            </c:ext>
          </c:extLst>
        </c:ser>
        <c:dLbls>
          <c:dLblPos val="outEnd"/>
          <c:showLegendKey val="0"/>
          <c:showVal val="1"/>
          <c:showCatName val="0"/>
          <c:showSerName val="0"/>
          <c:showPercent val="0"/>
          <c:showBubbleSize val="0"/>
        </c:dLbls>
        <c:gapWidth val="219"/>
        <c:overlap val="-27"/>
        <c:axId val="746937912"/>
        <c:axId val="746944144"/>
      </c:barChart>
      <c:catAx>
        <c:axId val="7469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Arial" panose="020B0604020202020204" pitchFamily="34" charset="0"/>
              </a:defRPr>
            </a:pPr>
            <a:endParaRPr lang="en-US"/>
          </a:p>
        </c:txPr>
        <c:crossAx val="746944144"/>
        <c:crosses val="autoZero"/>
        <c:auto val="1"/>
        <c:lblAlgn val="ctr"/>
        <c:lblOffset val="100"/>
        <c:noMultiLvlLbl val="0"/>
      </c:catAx>
      <c:valAx>
        <c:axId val="746944144"/>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3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150"/>
        <c:overlap val="-27"/>
        <c:axId val="1266577632"/>
        <c:axId val="424729536"/>
      </c:barChart>
      <c:catAx>
        <c:axId val="126657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4729536"/>
        <c:crosses val="autoZero"/>
        <c:auto val="1"/>
        <c:lblAlgn val="ctr"/>
        <c:lblOffset val="100"/>
        <c:noMultiLvlLbl val="0"/>
      </c:catAx>
      <c:valAx>
        <c:axId val="424729536"/>
        <c:scaling>
          <c:orientation val="minMax"/>
        </c:scaling>
        <c:delete val="1"/>
        <c:axPos val="l"/>
        <c:numFmt formatCode="#,##0;\(#,##0\)" sourceLinked="1"/>
        <c:majorTickMark val="none"/>
        <c:minorTickMark val="none"/>
        <c:tickLblPos val="nextTo"/>
        <c:crossAx val="1266577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150"/>
        <c:overlap val="-27"/>
        <c:axId val="1266577632"/>
        <c:axId val="424729536"/>
      </c:barChart>
      <c:catAx>
        <c:axId val="126657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4729536"/>
        <c:crosses val="autoZero"/>
        <c:auto val="1"/>
        <c:lblAlgn val="ctr"/>
        <c:lblOffset val="100"/>
        <c:noMultiLvlLbl val="0"/>
      </c:catAx>
      <c:valAx>
        <c:axId val="424729536"/>
        <c:scaling>
          <c:orientation val="minMax"/>
        </c:scaling>
        <c:delete val="1"/>
        <c:axPos val="l"/>
        <c:numFmt formatCode="#,##0;\(#,##0\)" sourceLinked="1"/>
        <c:majorTickMark val="none"/>
        <c:minorTickMark val="none"/>
        <c:tickLblPos val="nextTo"/>
        <c:crossAx val="1266577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219"/>
        <c:overlap val="-27"/>
        <c:axId val="1266577632"/>
        <c:axId val="424729536"/>
      </c:barChart>
      <c:catAx>
        <c:axId val="126657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4729536"/>
        <c:crosses val="autoZero"/>
        <c:auto val="1"/>
        <c:lblAlgn val="ctr"/>
        <c:lblOffset val="100"/>
        <c:noMultiLvlLbl val="0"/>
      </c:catAx>
      <c:valAx>
        <c:axId val="424729536"/>
        <c:scaling>
          <c:orientation val="minMax"/>
        </c:scaling>
        <c:delete val="1"/>
        <c:axPos val="l"/>
        <c:numFmt formatCode="#,##0;\(#,##0\)" sourceLinked="1"/>
        <c:majorTickMark val="none"/>
        <c:minorTickMark val="none"/>
        <c:tickLblPos val="nextTo"/>
        <c:crossAx val="1266577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177D2F-07EB-2048-9D20-F22FB0FB9E11}"/>
              </a:ext>
            </a:extLst>
          </p:cNvPr>
          <p:cNvSpPr>
            <a:spLocks noGrp="1"/>
          </p:cNvSpPr>
          <p:nvPr>
            <p:ph type="hdr" sz="quarter"/>
          </p:nvPr>
        </p:nvSpPr>
        <p:spPr>
          <a:xfrm>
            <a:off x="0" y="0"/>
            <a:ext cx="2887663" cy="493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9A0813-5CCD-0941-AF4E-440E59780E1A}"/>
              </a:ext>
            </a:extLst>
          </p:cNvPr>
          <p:cNvSpPr>
            <a:spLocks noGrp="1"/>
          </p:cNvSpPr>
          <p:nvPr>
            <p:ph type="dt" sz="quarter" idx="1"/>
          </p:nvPr>
        </p:nvSpPr>
        <p:spPr>
          <a:xfrm>
            <a:off x="3773488" y="0"/>
            <a:ext cx="2887662" cy="493713"/>
          </a:xfrm>
          <a:prstGeom prst="rect">
            <a:avLst/>
          </a:prstGeom>
        </p:spPr>
        <p:txBody>
          <a:bodyPr vert="horz" lIns="91440" tIns="45720" rIns="91440" bIns="45720" rtlCol="0"/>
          <a:lstStyle>
            <a:lvl1pPr algn="r">
              <a:defRPr sz="1200"/>
            </a:lvl1pPr>
          </a:lstStyle>
          <a:p>
            <a:fld id="{B0E393AA-A0AA-CC40-8CFF-C6F19B04C82E}" type="datetimeFigureOut">
              <a:rPr lang="en-US" smtClean="0"/>
              <a:t>01/05/2024</a:t>
            </a:fld>
            <a:endParaRPr lang="en-US"/>
          </a:p>
        </p:txBody>
      </p:sp>
      <p:sp>
        <p:nvSpPr>
          <p:cNvPr id="4" name="Footer Placeholder 3">
            <a:extLst>
              <a:ext uri="{FF2B5EF4-FFF2-40B4-BE49-F238E27FC236}">
                <a16:creationId xmlns:a16="http://schemas.microsoft.com/office/drawing/2014/main" id="{861CACA0-F5B6-0C44-9692-21E1C8E47FB0}"/>
              </a:ext>
            </a:extLst>
          </p:cNvPr>
          <p:cNvSpPr>
            <a:spLocks noGrp="1"/>
          </p:cNvSpPr>
          <p:nvPr>
            <p:ph type="ftr" sz="quarter" idx="2"/>
          </p:nvPr>
        </p:nvSpPr>
        <p:spPr>
          <a:xfrm>
            <a:off x="0" y="9339263"/>
            <a:ext cx="288766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C2A9B8-06E5-C746-B45F-F36B053830F4}"/>
              </a:ext>
            </a:extLst>
          </p:cNvPr>
          <p:cNvSpPr>
            <a:spLocks noGrp="1"/>
          </p:cNvSpPr>
          <p:nvPr>
            <p:ph type="sldNum" sz="quarter" idx="3"/>
          </p:nvPr>
        </p:nvSpPr>
        <p:spPr>
          <a:xfrm>
            <a:off x="3773488" y="9339263"/>
            <a:ext cx="2887662" cy="493712"/>
          </a:xfrm>
          <a:prstGeom prst="rect">
            <a:avLst/>
          </a:prstGeom>
        </p:spPr>
        <p:txBody>
          <a:bodyPr vert="horz" lIns="91440" tIns="45720" rIns="91440" bIns="45720" rtlCol="0" anchor="b"/>
          <a:lstStyle>
            <a:lvl1pPr algn="r">
              <a:defRPr sz="1200"/>
            </a:lvl1pPr>
          </a:lstStyle>
          <a:p>
            <a:fld id="{C67F882C-8390-5F44-8A91-5E9734909EEC}" type="slidenum">
              <a:rPr lang="en-US" smtClean="0"/>
              <a:t>‹#›</a:t>
            </a:fld>
            <a:endParaRPr lang="en-US"/>
          </a:p>
        </p:txBody>
      </p:sp>
    </p:spTree>
    <p:extLst>
      <p:ext uri="{BB962C8B-B14F-4D97-AF65-F5344CB8AC3E}">
        <p14:creationId xmlns:p14="http://schemas.microsoft.com/office/powerpoint/2010/main" val="3152912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lvl1pPr algn="l" defTabSz="942975">
              <a:defRPr sz="1200"/>
            </a:lvl1pPr>
          </a:lstStyle>
          <a:p>
            <a:endParaRPr lang="en-US" dirty="0"/>
          </a:p>
        </p:txBody>
      </p:sp>
      <p:sp>
        <p:nvSpPr>
          <p:cNvPr id="4099" name="Rectangle 3"/>
          <p:cNvSpPr>
            <a:spLocks noGrp="1" noChangeArrowheads="1"/>
          </p:cNvSpPr>
          <p:nvPr>
            <p:ph type="dt" idx="1"/>
          </p:nvPr>
        </p:nvSpPr>
        <p:spPr bwMode="auto">
          <a:xfrm>
            <a:off x="3773488" y="0"/>
            <a:ext cx="2887662" cy="492125"/>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lvl1pPr defTabSz="942975">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749300" y="736600"/>
            <a:ext cx="5164138" cy="36877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66750" y="4670425"/>
            <a:ext cx="5329238" cy="4425950"/>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9339263"/>
            <a:ext cx="2887663" cy="492125"/>
          </a:xfrm>
          <a:prstGeom prst="rect">
            <a:avLst/>
          </a:prstGeom>
          <a:noFill/>
          <a:ln w="9525">
            <a:noFill/>
            <a:miter lim="800000"/>
            <a:headEnd/>
            <a:tailEnd/>
          </a:ln>
          <a:effectLst/>
        </p:spPr>
        <p:txBody>
          <a:bodyPr vert="horz" wrap="square" lIns="94256" tIns="47128" rIns="94256" bIns="47128" numCol="1" anchor="b" anchorCtr="0" compatLnSpc="1">
            <a:prstTxWarp prst="textNoShape">
              <a:avLst/>
            </a:prstTxWarp>
          </a:bodyPr>
          <a:lstStyle>
            <a:lvl1pPr algn="l" defTabSz="942975">
              <a:defRPr sz="1200"/>
            </a:lvl1pPr>
          </a:lstStyle>
          <a:p>
            <a:endParaRPr lang="en-US" dirty="0"/>
          </a:p>
        </p:txBody>
      </p:sp>
      <p:sp>
        <p:nvSpPr>
          <p:cNvPr id="4103" name="Rectangle 7"/>
          <p:cNvSpPr>
            <a:spLocks noGrp="1" noChangeArrowheads="1"/>
          </p:cNvSpPr>
          <p:nvPr>
            <p:ph type="sldNum" sz="quarter" idx="5"/>
          </p:nvPr>
        </p:nvSpPr>
        <p:spPr bwMode="auto">
          <a:xfrm>
            <a:off x="3773488" y="9339263"/>
            <a:ext cx="2887662" cy="492125"/>
          </a:xfrm>
          <a:prstGeom prst="rect">
            <a:avLst/>
          </a:prstGeom>
          <a:noFill/>
          <a:ln w="9525">
            <a:noFill/>
            <a:miter lim="800000"/>
            <a:headEnd/>
            <a:tailEnd/>
          </a:ln>
          <a:effectLst/>
        </p:spPr>
        <p:txBody>
          <a:bodyPr vert="horz" wrap="square" lIns="94256" tIns="47128" rIns="94256" bIns="47128" numCol="1" anchor="b" anchorCtr="0" compatLnSpc="1">
            <a:prstTxWarp prst="textNoShape">
              <a:avLst/>
            </a:prstTxWarp>
          </a:bodyPr>
          <a:lstStyle>
            <a:lvl1pPr defTabSz="942975">
              <a:defRPr sz="1200"/>
            </a:lvl1pPr>
          </a:lstStyle>
          <a:p>
            <a:fld id="{6D81C18F-853A-40FB-8562-F34D7039D2F5}" type="slidenum">
              <a:rPr lang="en-US"/>
              <a:pPr/>
              <a:t>‹#›</a:t>
            </a:fld>
            <a:endParaRPr lang="en-US" dirty="0"/>
          </a:p>
        </p:txBody>
      </p:sp>
    </p:spTree>
    <p:extLst>
      <p:ext uri="{BB962C8B-B14F-4D97-AF65-F5344CB8AC3E}">
        <p14:creationId xmlns:p14="http://schemas.microsoft.com/office/powerpoint/2010/main" val="9766355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53" kern="1200">
        <a:solidFill>
          <a:schemeClr val="tx1"/>
        </a:solidFill>
        <a:latin typeface="Tahoma" pitchFamily="34" charset="0"/>
        <a:ea typeface="+mn-ea"/>
        <a:cs typeface="Tahoma" pitchFamily="34" charset="0"/>
      </a:defRPr>
    </a:lvl1pPr>
    <a:lvl2pPr marL="515402" algn="l" rtl="0" fontAlgn="base">
      <a:spcBef>
        <a:spcPct val="30000"/>
      </a:spcBef>
      <a:spcAft>
        <a:spcPct val="0"/>
      </a:spcAft>
      <a:defRPr sz="1353" kern="1200">
        <a:solidFill>
          <a:schemeClr val="tx1"/>
        </a:solidFill>
        <a:latin typeface="Tahoma" pitchFamily="34" charset="0"/>
        <a:ea typeface="+mn-ea"/>
        <a:cs typeface="Tahoma" pitchFamily="34" charset="0"/>
      </a:defRPr>
    </a:lvl2pPr>
    <a:lvl3pPr marL="1030803" algn="l" rtl="0" fontAlgn="base">
      <a:spcBef>
        <a:spcPct val="30000"/>
      </a:spcBef>
      <a:spcAft>
        <a:spcPct val="0"/>
      </a:spcAft>
      <a:defRPr sz="1353" kern="1200">
        <a:solidFill>
          <a:schemeClr val="tx1"/>
        </a:solidFill>
        <a:latin typeface="Tahoma" pitchFamily="34" charset="0"/>
        <a:ea typeface="+mn-ea"/>
        <a:cs typeface="Tahoma" pitchFamily="34" charset="0"/>
      </a:defRPr>
    </a:lvl3pPr>
    <a:lvl4pPr marL="1546205" algn="l" rtl="0" fontAlgn="base">
      <a:spcBef>
        <a:spcPct val="30000"/>
      </a:spcBef>
      <a:spcAft>
        <a:spcPct val="0"/>
      </a:spcAft>
      <a:defRPr sz="1353" kern="1200">
        <a:solidFill>
          <a:schemeClr val="tx1"/>
        </a:solidFill>
        <a:latin typeface="Tahoma" pitchFamily="34" charset="0"/>
        <a:ea typeface="+mn-ea"/>
        <a:cs typeface="Tahoma" pitchFamily="34" charset="0"/>
      </a:defRPr>
    </a:lvl4pPr>
    <a:lvl5pPr marL="2061606" algn="l" rtl="0" fontAlgn="base">
      <a:spcBef>
        <a:spcPct val="30000"/>
      </a:spcBef>
      <a:spcAft>
        <a:spcPct val="0"/>
      </a:spcAft>
      <a:defRPr sz="1353" kern="1200">
        <a:solidFill>
          <a:schemeClr val="tx1"/>
        </a:solidFill>
        <a:latin typeface="Tahoma" pitchFamily="34" charset="0"/>
        <a:ea typeface="+mn-ea"/>
        <a:cs typeface="Tahoma" pitchFamily="34" charset="0"/>
      </a:defRPr>
    </a:lvl5pPr>
    <a:lvl6pPr marL="2577008" algn="l" defTabSz="1030803" rtl="0" eaLnBrk="1" latinLnBrk="0" hangingPunct="1">
      <a:defRPr sz="1353" kern="1200">
        <a:solidFill>
          <a:schemeClr val="tx1"/>
        </a:solidFill>
        <a:latin typeface="+mn-lt"/>
        <a:ea typeface="+mn-ea"/>
        <a:cs typeface="+mn-cs"/>
      </a:defRPr>
    </a:lvl6pPr>
    <a:lvl7pPr marL="3092409" algn="l" defTabSz="1030803" rtl="0" eaLnBrk="1" latinLnBrk="0" hangingPunct="1">
      <a:defRPr sz="1353" kern="1200">
        <a:solidFill>
          <a:schemeClr val="tx1"/>
        </a:solidFill>
        <a:latin typeface="+mn-lt"/>
        <a:ea typeface="+mn-ea"/>
        <a:cs typeface="+mn-cs"/>
      </a:defRPr>
    </a:lvl7pPr>
    <a:lvl8pPr marL="3607811" algn="l" defTabSz="1030803" rtl="0" eaLnBrk="1" latinLnBrk="0" hangingPunct="1">
      <a:defRPr sz="1353" kern="1200">
        <a:solidFill>
          <a:schemeClr val="tx1"/>
        </a:solidFill>
        <a:latin typeface="+mn-lt"/>
        <a:ea typeface="+mn-ea"/>
        <a:cs typeface="+mn-cs"/>
      </a:defRPr>
    </a:lvl8pPr>
    <a:lvl9pPr marL="4123212" algn="l" defTabSz="1030803" rtl="0" eaLnBrk="1" latinLnBrk="0" hangingPunct="1">
      <a:defRPr sz="135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markaz.com/Home"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arkaz.com/Hom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arkaz.com/Hom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9E3ECF05-A12E-7445-8F60-649E428C04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93" y="-1937"/>
            <a:ext cx="10803636" cy="7694676"/>
          </a:xfrm>
          <a:prstGeom prst="rect">
            <a:avLst/>
          </a:prstGeom>
        </p:spPr>
      </p:pic>
      <p:sp>
        <p:nvSpPr>
          <p:cNvPr id="9" name="Line 9">
            <a:extLst>
              <a:ext uri="{FF2B5EF4-FFF2-40B4-BE49-F238E27FC236}">
                <a16:creationId xmlns:a16="http://schemas.microsoft.com/office/drawing/2014/main" id="{F45473DC-4E9C-BC42-8AA9-1EC2E29CAC1B}"/>
              </a:ext>
            </a:extLst>
          </p:cNvPr>
          <p:cNvSpPr>
            <a:spLocks noChangeShapeType="1"/>
          </p:cNvSpPr>
          <p:nvPr userDrawn="1"/>
        </p:nvSpPr>
        <p:spPr bwMode="auto">
          <a:xfrm flipV="1">
            <a:off x="9305891" y="2"/>
            <a:ext cx="0" cy="167993"/>
          </a:xfrm>
          <a:prstGeom prst="line">
            <a:avLst/>
          </a:prstGeom>
          <a:noFill/>
          <a:ln w="12700">
            <a:noFill/>
            <a:round/>
            <a:headEnd/>
            <a:tailEnd/>
          </a:ln>
          <a:effectLst/>
        </p:spPr>
        <p:txBody>
          <a:bodyPr/>
          <a:lstStyle/>
          <a:p>
            <a:pPr algn="l" rtl="0" fontAlgn="base">
              <a:spcBef>
                <a:spcPct val="0"/>
              </a:spcBef>
              <a:spcAft>
                <a:spcPct val="0"/>
              </a:spcAft>
            </a:pPr>
            <a:endParaRPr lang="en-US" dirty="0"/>
          </a:p>
        </p:txBody>
      </p:sp>
      <p:sp>
        <p:nvSpPr>
          <p:cNvPr id="10" name="Subtitle 2">
            <a:extLst>
              <a:ext uri="{FF2B5EF4-FFF2-40B4-BE49-F238E27FC236}">
                <a16:creationId xmlns:a16="http://schemas.microsoft.com/office/drawing/2014/main" id="{64D7478E-BE3F-DF43-833F-4E243933EA21}"/>
              </a:ext>
            </a:extLst>
          </p:cNvPr>
          <p:cNvSpPr>
            <a:spLocks noGrp="1"/>
          </p:cNvSpPr>
          <p:nvPr>
            <p:ph type="subTitle" idx="1"/>
          </p:nvPr>
        </p:nvSpPr>
        <p:spPr>
          <a:xfrm>
            <a:off x="0" y="4284000"/>
            <a:ext cx="10579097" cy="905992"/>
          </a:xfrm>
        </p:spPr>
        <p:txBody>
          <a:bodyPr lIns="0" tIns="0" rIns="0" bIns="0" anchor="ctr" anchorCtr="0">
            <a:noAutofit/>
          </a:bodyPr>
          <a:lstStyle>
            <a:lvl1pPr marL="0" indent="0" algn="ctr" rtl="1">
              <a:lnSpc>
                <a:spcPts val="3400"/>
              </a:lnSpc>
              <a:spcBef>
                <a:spcPts val="0"/>
              </a:spcBef>
              <a:buNone/>
              <a:defRPr sz="4000" b="1" i="0">
                <a:solidFill>
                  <a:schemeClr val="bg1"/>
                </a:solidFill>
                <a:latin typeface="Arno Pro Smbd Display" panose="02020502040506020403" pitchFamily="18" charset="0"/>
                <a:cs typeface="Sakkal Majalla" panose="02000000000000000000" pitchFamily="2" charset="-7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pPr marL="0" indent="0" algn="ctr" rtl="0" eaLnBrk="1" fontAlgn="base" hangingPunct="1">
              <a:lnSpc>
                <a:spcPts val="2500"/>
              </a:lnSpc>
              <a:spcBef>
                <a:spcPts val="0"/>
              </a:spcBef>
              <a:spcAft>
                <a:spcPct val="0"/>
              </a:spcAft>
              <a:buNone/>
            </a:pPr>
            <a:endParaRPr lang="en-US" dirty="0"/>
          </a:p>
        </p:txBody>
      </p:sp>
      <p:sp>
        <p:nvSpPr>
          <p:cNvPr id="11" name="Title 24">
            <a:extLst>
              <a:ext uri="{FF2B5EF4-FFF2-40B4-BE49-F238E27FC236}">
                <a16:creationId xmlns:a16="http://schemas.microsoft.com/office/drawing/2014/main" id="{B3BB72C7-4573-464A-A5C3-B3B23DF26A1C}"/>
              </a:ext>
            </a:extLst>
          </p:cNvPr>
          <p:cNvSpPr>
            <a:spLocks noGrp="1"/>
          </p:cNvSpPr>
          <p:nvPr>
            <p:ph type="title"/>
          </p:nvPr>
        </p:nvSpPr>
        <p:spPr>
          <a:xfrm>
            <a:off x="0" y="5202000"/>
            <a:ext cx="10581477" cy="504530"/>
          </a:xfrm>
        </p:spPr>
        <p:txBody>
          <a:bodyPr anchor="ctr" anchorCtr="0"/>
          <a:lstStyle>
            <a:lvl1pPr algn="ctr">
              <a:lnSpc>
                <a:spcPts val="2200"/>
              </a:lnSpc>
              <a:defRPr sz="2400" b="1" i="0">
                <a:solidFill>
                  <a:schemeClr val="bg1"/>
                </a:solidFill>
                <a:latin typeface="Sakkal Majalla" panose="02000000000000000000" pitchFamily="2" charset="-78"/>
                <a:cs typeface="Sakkal Majalla" panose="02000000000000000000" pitchFamily="2" charset="-78"/>
              </a:defRPr>
            </a:lvl1pPr>
          </a:lstStyle>
          <a:p>
            <a:r>
              <a:rPr lang="en-US" dirty="0"/>
              <a:t>Click to edit Master title style</a:t>
            </a:r>
            <a:endParaRPr lang="en-KW" dirty="0"/>
          </a:p>
        </p:txBody>
      </p:sp>
      <p:pic>
        <p:nvPicPr>
          <p:cNvPr id="12" name="Picture 11">
            <a:hlinkClick r:id="rId3"/>
            <a:extLst>
              <a:ext uri="{FF2B5EF4-FFF2-40B4-BE49-F238E27FC236}">
                <a16:creationId xmlns:a16="http://schemas.microsoft.com/office/drawing/2014/main" id="{BB5835F0-FE35-C64D-9BAD-DB6E7FE57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03751" y="6306775"/>
            <a:ext cx="1376361" cy="4587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F9ED670-B758-4909-8E3C-015D8CE285A5}"/>
              </a:ext>
            </a:extLst>
          </p:cNvPr>
          <p:cNvSpPr>
            <a:spLocks noGrp="1" noChangeArrowheads="1"/>
          </p:cNvSpPr>
          <p:nvPr>
            <p:ph idx="1"/>
          </p:nvPr>
        </p:nvSpPr>
        <p:spPr bwMode="auto">
          <a:xfrm>
            <a:off x="1008064" y="1979999"/>
            <a:ext cx="8567736" cy="4571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rtl="1">
              <a:lnSpc>
                <a:spcPts val="1700"/>
              </a:lnSpc>
              <a:spcBef>
                <a:spcPts val="0"/>
              </a:spcBef>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algn="r" rtl="1">
              <a:lnSpc>
                <a:spcPts val="1700"/>
              </a:lnSpc>
              <a:spcBef>
                <a:spcPts val="0"/>
              </a:spcBef>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algn="r" rtl="1">
              <a:lnSpc>
                <a:spcPts val="1700"/>
              </a:lnSpc>
              <a:spcBef>
                <a:spcPts val="0"/>
              </a:spcBef>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algn="r" rtl="1">
              <a:lnSpc>
                <a:spcPts val="1700"/>
              </a:lnSpc>
              <a:spcBef>
                <a:spcPts val="0"/>
              </a:spcBef>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algn="r" rtl="1">
              <a:lnSpc>
                <a:spcPts val="1700"/>
              </a:lnSpc>
              <a:spcBef>
                <a:spcPts val="0"/>
              </a:spcBef>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a:extLst>
              <a:ext uri="{FF2B5EF4-FFF2-40B4-BE49-F238E27FC236}">
                <a16:creationId xmlns:a16="http://schemas.microsoft.com/office/drawing/2014/main" id="{7F144370-3FBD-0F4D-BFF6-827300FEB8DC}"/>
              </a:ext>
            </a:extLst>
          </p:cNvPr>
          <p:cNvSpPr>
            <a:spLocks noGrp="1" noChangeArrowheads="1"/>
          </p:cNvSpPr>
          <p:nvPr>
            <p:ph type="title"/>
          </p:nvPr>
        </p:nvSpPr>
        <p:spPr bwMode="auto">
          <a:xfrm>
            <a:off x="1008064" y="1008063"/>
            <a:ext cx="8567736" cy="79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rtl="1">
              <a:lnSpc>
                <a:spcPts val="3400"/>
              </a:lnSpc>
              <a:defRPr sz="4200">
                <a:solidFill>
                  <a:schemeClr val="tx1"/>
                </a:solidFill>
              </a:defRPr>
            </a:lvl1pPr>
          </a:lstStyle>
          <a:p>
            <a:pPr lvl="0"/>
            <a:r>
              <a:rPr lang="en-US" dirty="0"/>
              <a:t>Click to edit Master title style</a:t>
            </a:r>
          </a:p>
        </p:txBody>
      </p:sp>
      <p:sp>
        <p:nvSpPr>
          <p:cNvPr id="6" name="Slide Number Placeholder 2">
            <a:extLst>
              <a:ext uri="{FF2B5EF4-FFF2-40B4-BE49-F238E27FC236}">
                <a16:creationId xmlns:a16="http://schemas.microsoft.com/office/drawing/2014/main" id="{BD6A70D8-3678-654A-92A4-03376D3CCEAF}"/>
              </a:ext>
            </a:extLst>
          </p:cNvPr>
          <p:cNvSpPr txBox="1">
            <a:spLocks/>
          </p:cNvSpPr>
          <p:nvPr userDrawn="1"/>
        </p:nvSpPr>
        <p:spPr>
          <a:xfrm>
            <a:off x="1008064" y="6551613"/>
            <a:ext cx="3527425" cy="1008062"/>
          </a:xfrm>
          <a:prstGeom prst="rect">
            <a:avLst/>
          </a:prstGeom>
        </p:spPr>
        <p:txBody>
          <a:bodyPr lIns="0" tIns="48150" rIns="0" anchor="ctr" anchorCtr="0"/>
          <a:lstStyle>
            <a:defPPr>
              <a:defRPr lang="en-US"/>
            </a:defPPr>
            <a:lvl1pPr algn="r" rtl="0" fontAlgn="base">
              <a:lnSpc>
                <a:spcPts val="1080"/>
              </a:lnSpc>
              <a:spcBef>
                <a:spcPct val="0"/>
              </a:spcBef>
              <a:spcAft>
                <a:spcPct val="0"/>
              </a:spcAft>
              <a:defRPr sz="900" kern="1200">
                <a:solidFill>
                  <a:schemeClr val="tx1"/>
                </a:solidFill>
                <a:latin typeface="Helvetica" pitchFamily="2" charset="0"/>
                <a:ea typeface="+mn-ea"/>
                <a:cs typeface="Tahoma" pitchFamily="34" charset="0"/>
              </a:defRPr>
            </a:lvl1pPr>
            <a:lvl2pPr marL="457200" algn="r" rtl="0" fontAlgn="base">
              <a:spcBef>
                <a:spcPct val="0"/>
              </a:spcBef>
              <a:spcAft>
                <a:spcPct val="0"/>
              </a:spcAft>
              <a:defRPr kern="1200">
                <a:solidFill>
                  <a:schemeClr val="tx1"/>
                </a:solidFill>
                <a:latin typeface="Tahoma" pitchFamily="34" charset="0"/>
                <a:ea typeface="+mn-ea"/>
                <a:cs typeface="Tahoma" pitchFamily="34" charset="0"/>
              </a:defRPr>
            </a:lvl2pPr>
            <a:lvl3pPr marL="914400" algn="r" rtl="0" fontAlgn="base">
              <a:spcBef>
                <a:spcPct val="0"/>
              </a:spcBef>
              <a:spcAft>
                <a:spcPct val="0"/>
              </a:spcAft>
              <a:defRPr kern="1200">
                <a:solidFill>
                  <a:schemeClr val="tx1"/>
                </a:solidFill>
                <a:latin typeface="Tahoma" pitchFamily="34" charset="0"/>
                <a:ea typeface="+mn-ea"/>
                <a:cs typeface="Tahoma" pitchFamily="34" charset="0"/>
              </a:defRPr>
            </a:lvl3pPr>
            <a:lvl4pPr marL="1371600" algn="r" rtl="0" fontAlgn="base">
              <a:spcBef>
                <a:spcPct val="0"/>
              </a:spcBef>
              <a:spcAft>
                <a:spcPct val="0"/>
              </a:spcAft>
              <a:defRPr kern="1200">
                <a:solidFill>
                  <a:schemeClr val="tx1"/>
                </a:solidFill>
                <a:latin typeface="Tahoma" pitchFamily="34" charset="0"/>
                <a:ea typeface="+mn-ea"/>
                <a:cs typeface="Tahoma" pitchFamily="34" charset="0"/>
              </a:defRPr>
            </a:lvl4pPr>
            <a:lvl5pPr marL="1828800" algn="r" rtl="0" fontAlgn="base">
              <a:spcBef>
                <a:spcPct val="0"/>
              </a:spcBef>
              <a:spcAft>
                <a:spcPct val="0"/>
              </a:spcAft>
              <a:defRPr kern="1200">
                <a:solidFill>
                  <a:schemeClr val="tx1"/>
                </a:solidFill>
                <a:latin typeface="Tahoma" pitchFamily="34" charset="0"/>
                <a:ea typeface="+mn-ea"/>
                <a:cs typeface="Tahoma" pitchFamily="34" charset="0"/>
              </a:defRPr>
            </a:lvl5pPr>
            <a:lvl6pPr marL="2286000" algn="l" defTabSz="914400" rtl="0" eaLnBrk="1" latinLnBrk="0" hangingPunct="1">
              <a:defRPr kern="1200">
                <a:solidFill>
                  <a:schemeClr val="tx1"/>
                </a:solidFill>
                <a:latin typeface="Tahoma" pitchFamily="34" charset="0"/>
                <a:ea typeface="+mn-ea"/>
                <a:cs typeface="Tahoma" pitchFamily="34" charset="0"/>
              </a:defRPr>
            </a:lvl6pPr>
            <a:lvl7pPr marL="2743200" algn="l" defTabSz="914400" rtl="0" eaLnBrk="1" latinLnBrk="0" hangingPunct="1">
              <a:defRPr kern="1200">
                <a:solidFill>
                  <a:schemeClr val="tx1"/>
                </a:solidFill>
                <a:latin typeface="Tahoma" pitchFamily="34" charset="0"/>
                <a:ea typeface="+mn-ea"/>
                <a:cs typeface="Tahoma" pitchFamily="34" charset="0"/>
              </a:defRPr>
            </a:lvl7pPr>
            <a:lvl8pPr marL="3200400" algn="l" defTabSz="914400" rtl="0" eaLnBrk="1" latinLnBrk="0" hangingPunct="1">
              <a:defRPr kern="1200">
                <a:solidFill>
                  <a:schemeClr val="tx1"/>
                </a:solidFill>
                <a:latin typeface="Tahoma" pitchFamily="34" charset="0"/>
                <a:ea typeface="+mn-ea"/>
                <a:cs typeface="Tahoma" pitchFamily="34" charset="0"/>
              </a:defRPr>
            </a:lvl8pPr>
            <a:lvl9pPr marL="3657600" algn="l" defTabSz="914400" rtl="0" eaLnBrk="1" latinLnBrk="0" hangingPunct="1">
              <a:defRPr kern="1200">
                <a:solidFill>
                  <a:schemeClr val="tx1"/>
                </a:solidFill>
                <a:latin typeface="Tahoma" pitchFamily="34" charset="0"/>
                <a:ea typeface="+mn-ea"/>
                <a:cs typeface="Tahoma" pitchFamily="34" charset="0"/>
              </a:defRPr>
            </a:lvl9pPr>
          </a:lstStyle>
          <a:p>
            <a:pPr algn="l" rtl="1">
              <a:lnSpc>
                <a:spcPts val="1000"/>
              </a:lnSpc>
            </a:pPr>
            <a:fld id="{2CCD96BF-8FCD-4824-9462-DD6645D769FD}" type="slidenum">
              <a:rPr lang="en-US" sz="1400" b="1" i="0" smtClean="0">
                <a:solidFill>
                  <a:schemeClr val="tx1"/>
                </a:solidFill>
                <a:latin typeface="Arno Pro Smbd SmText" panose="02020502040506020403" pitchFamily="18" charset="0"/>
              </a:rPr>
              <a:pPr algn="l" rtl="1">
                <a:lnSpc>
                  <a:spcPts val="1000"/>
                </a:lnSpc>
              </a:pPr>
              <a:t>‹#›</a:t>
            </a:fld>
            <a:endParaRPr lang="en-US" sz="1400" b="1" i="0" dirty="0">
              <a:solidFill>
                <a:schemeClr val="tx1"/>
              </a:solidFill>
              <a:latin typeface="Arno Pro Smbd SmText" panose="02020502040506020403" pitchFamily="18" charset="0"/>
            </a:endParaRPr>
          </a:p>
        </p:txBody>
      </p:sp>
      <p:pic>
        <p:nvPicPr>
          <p:cNvPr id="5" name="Picture 4">
            <a:hlinkClick r:id="rId2"/>
            <a:extLst>
              <a:ext uri="{FF2B5EF4-FFF2-40B4-BE49-F238E27FC236}">
                <a16:creationId xmlns:a16="http://schemas.microsoft.com/office/drawing/2014/main" id="{B5D1D3E3-F6CD-7E40-A23F-0E120B6610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4600" y="6947613"/>
            <a:ext cx="711200" cy="22860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016F4C5-C9AF-5A48-864A-9BC5E6E7E73F}"/>
              </a:ext>
            </a:extLst>
          </p:cNvPr>
          <p:cNvSpPr txBox="1">
            <a:spLocks/>
          </p:cNvSpPr>
          <p:nvPr userDrawn="1"/>
        </p:nvSpPr>
        <p:spPr>
          <a:xfrm>
            <a:off x="1008063" y="6551613"/>
            <a:ext cx="3527425" cy="1008062"/>
          </a:xfrm>
          <a:prstGeom prst="rect">
            <a:avLst/>
          </a:prstGeom>
        </p:spPr>
        <p:txBody>
          <a:bodyPr lIns="0" tIns="48150" rIns="0" anchor="ctr" anchorCtr="0"/>
          <a:lstStyle>
            <a:defPPr>
              <a:defRPr lang="en-US"/>
            </a:defPPr>
            <a:lvl1pPr algn="r" rtl="0" fontAlgn="base">
              <a:lnSpc>
                <a:spcPts val="1080"/>
              </a:lnSpc>
              <a:spcBef>
                <a:spcPct val="0"/>
              </a:spcBef>
              <a:spcAft>
                <a:spcPct val="0"/>
              </a:spcAft>
              <a:defRPr sz="900" kern="1200">
                <a:solidFill>
                  <a:schemeClr val="tx1"/>
                </a:solidFill>
                <a:latin typeface="Helvetica" pitchFamily="2" charset="0"/>
                <a:ea typeface="+mn-ea"/>
                <a:cs typeface="Tahoma" pitchFamily="34" charset="0"/>
              </a:defRPr>
            </a:lvl1pPr>
            <a:lvl2pPr marL="457200" algn="r" rtl="0" fontAlgn="base">
              <a:spcBef>
                <a:spcPct val="0"/>
              </a:spcBef>
              <a:spcAft>
                <a:spcPct val="0"/>
              </a:spcAft>
              <a:defRPr kern="1200">
                <a:solidFill>
                  <a:schemeClr val="tx1"/>
                </a:solidFill>
                <a:latin typeface="Tahoma" pitchFamily="34" charset="0"/>
                <a:ea typeface="+mn-ea"/>
                <a:cs typeface="Tahoma" pitchFamily="34" charset="0"/>
              </a:defRPr>
            </a:lvl2pPr>
            <a:lvl3pPr marL="914400" algn="r" rtl="0" fontAlgn="base">
              <a:spcBef>
                <a:spcPct val="0"/>
              </a:spcBef>
              <a:spcAft>
                <a:spcPct val="0"/>
              </a:spcAft>
              <a:defRPr kern="1200">
                <a:solidFill>
                  <a:schemeClr val="tx1"/>
                </a:solidFill>
                <a:latin typeface="Tahoma" pitchFamily="34" charset="0"/>
                <a:ea typeface="+mn-ea"/>
                <a:cs typeface="Tahoma" pitchFamily="34" charset="0"/>
              </a:defRPr>
            </a:lvl3pPr>
            <a:lvl4pPr marL="1371600" algn="r" rtl="0" fontAlgn="base">
              <a:spcBef>
                <a:spcPct val="0"/>
              </a:spcBef>
              <a:spcAft>
                <a:spcPct val="0"/>
              </a:spcAft>
              <a:defRPr kern="1200">
                <a:solidFill>
                  <a:schemeClr val="tx1"/>
                </a:solidFill>
                <a:latin typeface="Tahoma" pitchFamily="34" charset="0"/>
                <a:ea typeface="+mn-ea"/>
                <a:cs typeface="Tahoma" pitchFamily="34" charset="0"/>
              </a:defRPr>
            </a:lvl4pPr>
            <a:lvl5pPr marL="1828800" algn="r" rtl="0" fontAlgn="base">
              <a:spcBef>
                <a:spcPct val="0"/>
              </a:spcBef>
              <a:spcAft>
                <a:spcPct val="0"/>
              </a:spcAft>
              <a:defRPr kern="1200">
                <a:solidFill>
                  <a:schemeClr val="tx1"/>
                </a:solidFill>
                <a:latin typeface="Tahoma" pitchFamily="34" charset="0"/>
                <a:ea typeface="+mn-ea"/>
                <a:cs typeface="Tahoma" pitchFamily="34" charset="0"/>
              </a:defRPr>
            </a:lvl5pPr>
            <a:lvl6pPr marL="2286000" algn="l" defTabSz="914400" rtl="0" eaLnBrk="1" latinLnBrk="0" hangingPunct="1">
              <a:defRPr kern="1200">
                <a:solidFill>
                  <a:schemeClr val="tx1"/>
                </a:solidFill>
                <a:latin typeface="Tahoma" pitchFamily="34" charset="0"/>
                <a:ea typeface="+mn-ea"/>
                <a:cs typeface="Tahoma" pitchFamily="34" charset="0"/>
              </a:defRPr>
            </a:lvl6pPr>
            <a:lvl7pPr marL="2743200" algn="l" defTabSz="914400" rtl="0" eaLnBrk="1" latinLnBrk="0" hangingPunct="1">
              <a:defRPr kern="1200">
                <a:solidFill>
                  <a:schemeClr val="tx1"/>
                </a:solidFill>
                <a:latin typeface="Tahoma" pitchFamily="34" charset="0"/>
                <a:ea typeface="+mn-ea"/>
                <a:cs typeface="Tahoma" pitchFamily="34" charset="0"/>
              </a:defRPr>
            </a:lvl7pPr>
            <a:lvl8pPr marL="3200400" algn="l" defTabSz="914400" rtl="0" eaLnBrk="1" latinLnBrk="0" hangingPunct="1">
              <a:defRPr kern="1200">
                <a:solidFill>
                  <a:schemeClr val="tx1"/>
                </a:solidFill>
                <a:latin typeface="Tahoma" pitchFamily="34" charset="0"/>
                <a:ea typeface="+mn-ea"/>
                <a:cs typeface="Tahoma" pitchFamily="34" charset="0"/>
              </a:defRPr>
            </a:lvl8pPr>
            <a:lvl9pPr marL="3657600" algn="l" defTabSz="914400" rtl="0" eaLnBrk="1" latinLnBrk="0" hangingPunct="1">
              <a:defRPr kern="1200">
                <a:solidFill>
                  <a:schemeClr val="tx1"/>
                </a:solidFill>
                <a:latin typeface="Tahoma" pitchFamily="34" charset="0"/>
                <a:ea typeface="+mn-ea"/>
                <a:cs typeface="Tahoma" pitchFamily="34" charset="0"/>
              </a:defRPr>
            </a:lvl9pPr>
          </a:lstStyle>
          <a:p>
            <a:pPr algn="l" rtl="1">
              <a:lnSpc>
                <a:spcPts val="1000"/>
              </a:lnSpc>
            </a:pPr>
            <a:fld id="{2CCD96BF-8FCD-4824-9462-DD6645D769FD}" type="slidenum">
              <a:rPr lang="en-US" sz="1400" b="1" i="0" smtClean="0">
                <a:solidFill>
                  <a:schemeClr val="tx1"/>
                </a:solidFill>
                <a:latin typeface="Arno Pro Smbd SmText" panose="02020502040506020403" pitchFamily="18" charset="0"/>
              </a:rPr>
              <a:pPr algn="l" rtl="1">
                <a:lnSpc>
                  <a:spcPts val="1000"/>
                </a:lnSpc>
              </a:pPr>
              <a:t>‹#›</a:t>
            </a:fld>
            <a:endParaRPr lang="en-US" sz="1400" b="1" i="0" dirty="0">
              <a:solidFill>
                <a:schemeClr val="tx1"/>
              </a:solidFill>
              <a:latin typeface="Arno Pro Smbd SmText" panose="02020502040506020403" pitchFamily="18" charset="0"/>
            </a:endParaRPr>
          </a:p>
        </p:txBody>
      </p:sp>
      <p:pic>
        <p:nvPicPr>
          <p:cNvPr id="4" name="Picture 3">
            <a:extLst>
              <a:ext uri="{FF2B5EF4-FFF2-40B4-BE49-F238E27FC236}">
                <a16:creationId xmlns:a16="http://schemas.microsoft.com/office/drawing/2014/main" id="{26FE37F5-E1C3-354A-9D0F-F5A1974EB7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4600" y="6947613"/>
            <a:ext cx="711200"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831492-66F5-614B-A0BC-4D8D78AED8D9}"/>
              </a:ext>
            </a:extLst>
          </p:cNvPr>
          <p:cNvSpPr>
            <a:spLocks noGrp="1"/>
          </p:cNvSpPr>
          <p:nvPr>
            <p:ph type="title"/>
          </p:nvPr>
        </p:nvSpPr>
        <p:spPr>
          <a:xfrm>
            <a:off x="1392493" y="2304000"/>
            <a:ext cx="7808630" cy="757236"/>
          </a:xfrm>
        </p:spPr>
        <p:txBody>
          <a:bodyPr/>
          <a:lstStyle>
            <a:lvl1pPr algn="ctr">
              <a:lnSpc>
                <a:spcPts val="3400"/>
              </a:lnSpc>
              <a:defRPr sz="7000" b="0" i="0">
                <a:solidFill>
                  <a:schemeClr val="tx1"/>
                </a:solidFill>
                <a:latin typeface="Sakkal Majalla" panose="02000000000000000000" pitchFamily="2" charset="-78"/>
                <a:cs typeface="Sakkal Majalla" panose="02000000000000000000" pitchFamily="2" charset="-78"/>
              </a:defRPr>
            </a:lvl1pPr>
          </a:lstStyle>
          <a:p>
            <a:pPr algn="ctr" rtl="1" eaLnBrk="1" fontAlgn="t" hangingPunct="1">
              <a:lnSpc>
                <a:spcPts val="3400"/>
              </a:lnSpc>
              <a:spcBef>
                <a:spcPct val="0"/>
              </a:spcBef>
              <a:spcAft>
                <a:spcPct val="0"/>
              </a:spcAft>
            </a:pPr>
            <a:endParaRPr lang="en-US" dirty="0"/>
          </a:p>
        </p:txBody>
      </p:sp>
      <p:sp>
        <p:nvSpPr>
          <p:cNvPr id="8" name="TextBox 7">
            <a:hlinkClick r:id="rId2"/>
            <a:extLst>
              <a:ext uri="{FF2B5EF4-FFF2-40B4-BE49-F238E27FC236}">
                <a16:creationId xmlns:a16="http://schemas.microsoft.com/office/drawing/2014/main" id="{41E6C15B-8CCE-D44F-8E12-0A238688C9ED}"/>
              </a:ext>
            </a:extLst>
          </p:cNvPr>
          <p:cNvSpPr txBox="1"/>
          <p:nvPr userDrawn="1"/>
        </p:nvSpPr>
        <p:spPr>
          <a:xfrm>
            <a:off x="3484391" y="5324217"/>
            <a:ext cx="3624835" cy="355675"/>
          </a:xfrm>
          <a:prstGeom prst="rect">
            <a:avLst/>
          </a:prstGeom>
          <a:noFill/>
        </p:spPr>
        <p:txBody>
          <a:bodyPr wrap="square" lIns="0" tIns="0" rIns="0" bIns="0" rtlCol="0" anchor="ctr" anchorCtr="0">
            <a:spAutoFit/>
          </a:bodyPr>
          <a:lstStyle/>
          <a:p>
            <a:pPr algn="ctr" rtl="0" fontAlgn="base">
              <a:lnSpc>
                <a:spcPts val="2700"/>
              </a:lnSpc>
              <a:spcBef>
                <a:spcPct val="0"/>
              </a:spcBef>
              <a:spcAft>
                <a:spcPct val="0"/>
              </a:spcAft>
            </a:pPr>
            <a:r>
              <a:rPr lang="en-US" sz="2500" b="0" i="0" dirty="0" err="1">
                <a:solidFill>
                  <a:schemeClr val="bg2"/>
                </a:solidFill>
                <a:latin typeface="HelveticaNeueLT Arabic 55 Roman" panose="020B0604020202020204" pitchFamily="34" charset="-78"/>
                <a:cs typeface="HelveticaNeueLT Arabic 55 Roman" panose="020B0604020202020204" pitchFamily="34" charset="-78"/>
              </a:rPr>
              <a:t>markaz.com</a:t>
            </a:r>
            <a:endParaRPr lang="en-US" sz="2500" b="0" i="0" dirty="0">
              <a:solidFill>
                <a:schemeClr val="bg2"/>
              </a:solidFill>
              <a:latin typeface="HelveticaNeueLT Arabic 55 Roman" panose="020B0604020202020204" pitchFamily="34" charset="-78"/>
              <a:cs typeface="HelveticaNeueLT Arabic 55 Roman" panose="020B0604020202020204" pitchFamily="34" charset="-78"/>
            </a:endParaRPr>
          </a:p>
        </p:txBody>
      </p:sp>
      <p:sp>
        <p:nvSpPr>
          <p:cNvPr id="9" name="TextBox 8">
            <a:extLst>
              <a:ext uri="{FF2B5EF4-FFF2-40B4-BE49-F238E27FC236}">
                <a16:creationId xmlns:a16="http://schemas.microsoft.com/office/drawing/2014/main" id="{4D3D1E61-D952-DF42-8355-562F5C8E1A33}"/>
              </a:ext>
            </a:extLst>
          </p:cNvPr>
          <p:cNvSpPr txBox="1"/>
          <p:nvPr userDrawn="1"/>
        </p:nvSpPr>
        <p:spPr>
          <a:xfrm>
            <a:off x="3484391" y="4858461"/>
            <a:ext cx="3624835" cy="221086"/>
          </a:xfrm>
          <a:prstGeom prst="rect">
            <a:avLst/>
          </a:prstGeom>
          <a:noFill/>
        </p:spPr>
        <p:txBody>
          <a:bodyPr wrap="square" lIns="0" tIns="0" rIns="0" bIns="0" rtlCol="0" anchor="ctr" anchorCtr="0">
            <a:spAutoFit/>
          </a:bodyPr>
          <a:lstStyle/>
          <a:p>
            <a:pPr algn="ctr" rtl="0" fontAlgn="base">
              <a:lnSpc>
                <a:spcPts val="1700"/>
              </a:lnSpc>
              <a:spcBef>
                <a:spcPct val="0"/>
              </a:spcBef>
              <a:spcAft>
                <a:spcPct val="0"/>
              </a:spcAft>
            </a:pPr>
            <a:r>
              <a:rPr lang="en-US" sz="1500" b="0" i="0" dirty="0">
                <a:solidFill>
                  <a:schemeClr val="accent1"/>
                </a:solidFill>
                <a:latin typeface="HelveticaNeueLT Arabic 55 Roman" panose="020B0604020202020204" pitchFamily="34" charset="-78"/>
                <a:cs typeface="HelveticaNeueLT Arabic 55 Roman" panose="020B0604020202020204" pitchFamily="34" charset="-78"/>
              </a:rPr>
              <a:t>+965 2224 8000 | </a:t>
            </a:r>
            <a:r>
              <a:rPr lang="en-US" sz="1500" b="0" i="0" dirty="0" err="1">
                <a:solidFill>
                  <a:schemeClr val="accent1"/>
                </a:solidFill>
                <a:latin typeface="HelveticaNeueLT Arabic 55 Roman" panose="020B0604020202020204" pitchFamily="34" charset="-78"/>
                <a:cs typeface="HelveticaNeueLT Arabic 55 Roman" panose="020B0604020202020204" pitchFamily="34" charset="-78"/>
              </a:rPr>
              <a:t>info@markaz.com</a:t>
            </a:r>
            <a:endParaRPr lang="en-US" sz="1500" b="0" i="0" dirty="0">
              <a:solidFill>
                <a:schemeClr val="accent1"/>
              </a:solidFill>
              <a:latin typeface="HelveticaNeueLT Arabic 55 Roman" panose="020B0604020202020204" pitchFamily="34" charset="-78"/>
              <a:cs typeface="HelveticaNeueLT Arabic 55 Roman" panose="020B0604020202020204" pitchFamily="34" charset="-78"/>
            </a:endParaRPr>
          </a:p>
        </p:txBody>
      </p:sp>
      <p:pic>
        <p:nvPicPr>
          <p:cNvPr id="4" name="Picture 3">
            <a:hlinkClick r:id="rId2"/>
            <a:extLst>
              <a:ext uri="{FF2B5EF4-FFF2-40B4-BE49-F238E27FC236}">
                <a16:creationId xmlns:a16="http://schemas.microsoft.com/office/drawing/2014/main" id="{16AD8262-2636-4644-ADAA-5CD50FD157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7831" y="3476625"/>
            <a:ext cx="2108200" cy="698500"/>
          </a:xfrm>
          <a:prstGeom prst="rect">
            <a:avLst/>
          </a:prstGeom>
        </p:spPr>
      </p:pic>
    </p:spTree>
    <p:extLst>
      <p:ext uri="{BB962C8B-B14F-4D97-AF65-F5344CB8AC3E}">
        <p14:creationId xmlns:p14="http://schemas.microsoft.com/office/powerpoint/2010/main" val="704373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1008064" y="1008063"/>
            <a:ext cx="8567736" cy="7921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98659" name="Rectangle 3"/>
          <p:cNvSpPr>
            <a:spLocks noGrp="1" noChangeArrowheads="1"/>
          </p:cNvSpPr>
          <p:nvPr>
            <p:ph type="body" idx="1"/>
          </p:nvPr>
        </p:nvSpPr>
        <p:spPr bwMode="auto">
          <a:xfrm>
            <a:off x="1008064" y="1979616"/>
            <a:ext cx="8567736" cy="4571997"/>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8661" name="Line 5"/>
          <p:cNvSpPr>
            <a:spLocks noChangeShapeType="1"/>
          </p:cNvSpPr>
          <p:nvPr userDrawn="1"/>
        </p:nvSpPr>
        <p:spPr bwMode="auto">
          <a:xfrm flipV="1">
            <a:off x="10024139" y="7391684"/>
            <a:ext cx="0" cy="167993"/>
          </a:xfrm>
          <a:prstGeom prst="line">
            <a:avLst/>
          </a:prstGeom>
          <a:noFill/>
          <a:ln w="6350" cmpd="sng">
            <a:noFill/>
            <a:prstDash val="solid"/>
            <a:round/>
            <a:headEnd/>
            <a:tailEnd/>
          </a:ln>
          <a:effectLst/>
        </p:spPr>
        <p:txBody>
          <a:bodyPr/>
          <a:lstStyle/>
          <a:p>
            <a:pPr algn="l" rtl="0" fontAlgn="base">
              <a:spcBef>
                <a:spcPct val="0"/>
              </a:spcBef>
              <a:spcAft>
                <a:spcPct val="0"/>
              </a:spcAft>
            </a:pPr>
            <a:endParaRPr lang="en-US" dirty="0"/>
          </a:p>
        </p:txBody>
      </p:sp>
      <p:sp>
        <p:nvSpPr>
          <p:cNvPr id="11" name="Line 7">
            <a:extLst>
              <a:ext uri="{FF2B5EF4-FFF2-40B4-BE49-F238E27FC236}">
                <a16:creationId xmlns:a16="http://schemas.microsoft.com/office/drawing/2014/main" id="{D12F0929-175F-D247-A60B-1634E2055FBB}"/>
              </a:ext>
            </a:extLst>
          </p:cNvPr>
          <p:cNvSpPr>
            <a:spLocks noChangeShapeType="1"/>
          </p:cNvSpPr>
          <p:nvPr userDrawn="1"/>
        </p:nvSpPr>
        <p:spPr bwMode="auto">
          <a:xfrm flipH="1" flipV="1">
            <a:off x="10407465" y="7069622"/>
            <a:ext cx="176398" cy="0"/>
          </a:xfrm>
          <a:prstGeom prst="line">
            <a:avLst/>
          </a:prstGeom>
          <a:noFill/>
          <a:ln w="6350" cmpd="sng">
            <a:noFill/>
            <a:prstDash val="solid"/>
            <a:round/>
            <a:headEnd/>
            <a:tailEnd/>
          </a:ln>
          <a:effectLst/>
        </p:spPr>
        <p:txBody>
          <a:bodyPr/>
          <a:lstStyle/>
          <a:p>
            <a:pPr algn="l" rtl="0" fontAlgn="base">
              <a:spcBef>
                <a:spcPct val="0"/>
              </a:spcBef>
              <a:spcAft>
                <a:spcPct val="0"/>
              </a:spcAft>
            </a:pPr>
            <a:endParaRPr lang="en-US" dirty="0"/>
          </a:p>
        </p:txBody>
      </p:sp>
      <p:sp>
        <p:nvSpPr>
          <p:cNvPr id="12" name="Line 9">
            <a:extLst>
              <a:ext uri="{FF2B5EF4-FFF2-40B4-BE49-F238E27FC236}">
                <a16:creationId xmlns:a16="http://schemas.microsoft.com/office/drawing/2014/main" id="{C5541073-5D13-1E4F-A49D-BC05C42F33A0}"/>
              </a:ext>
            </a:extLst>
          </p:cNvPr>
          <p:cNvSpPr>
            <a:spLocks noChangeShapeType="1"/>
          </p:cNvSpPr>
          <p:nvPr userDrawn="1"/>
        </p:nvSpPr>
        <p:spPr bwMode="auto">
          <a:xfrm flipV="1">
            <a:off x="10024139" y="2"/>
            <a:ext cx="0" cy="167993"/>
          </a:xfrm>
          <a:prstGeom prst="line">
            <a:avLst/>
          </a:prstGeom>
          <a:noFill/>
          <a:ln w="6350" cmpd="sng">
            <a:noFill/>
            <a:prstDash val="solid"/>
            <a:round/>
            <a:headEnd/>
            <a:tailEnd/>
          </a:ln>
          <a:effectLst/>
        </p:spPr>
        <p:txBody>
          <a:bodyPr/>
          <a:lstStyle/>
          <a:p>
            <a:pPr algn="l" rtl="0" fontAlgn="base">
              <a:spcBef>
                <a:spcPct val="0"/>
              </a:spcBef>
              <a:spcAft>
                <a:spcPct val="0"/>
              </a:spcAft>
            </a:pPr>
            <a:endParaRPr lang="en-US" dirty="0"/>
          </a:p>
        </p:txBody>
      </p:sp>
      <p:sp>
        <p:nvSpPr>
          <p:cNvPr id="13" name="Line 7">
            <a:extLst>
              <a:ext uri="{FF2B5EF4-FFF2-40B4-BE49-F238E27FC236}">
                <a16:creationId xmlns:a16="http://schemas.microsoft.com/office/drawing/2014/main" id="{E12BB33E-EA84-764E-BF42-1297F8BAE36E}"/>
              </a:ext>
            </a:extLst>
          </p:cNvPr>
          <p:cNvSpPr>
            <a:spLocks noChangeShapeType="1"/>
          </p:cNvSpPr>
          <p:nvPr userDrawn="1"/>
        </p:nvSpPr>
        <p:spPr bwMode="auto">
          <a:xfrm flipH="1" flipV="1">
            <a:off x="0" y="7069825"/>
            <a:ext cx="176398" cy="0"/>
          </a:xfrm>
          <a:prstGeom prst="line">
            <a:avLst/>
          </a:prstGeom>
          <a:noFill/>
          <a:ln w="6350" cmpd="sng">
            <a:noFill/>
            <a:prstDash val="solid"/>
            <a:round/>
            <a:headEnd/>
            <a:tailEnd/>
          </a:ln>
          <a:effectLst/>
        </p:spPr>
        <p:txBody>
          <a:bodyPr/>
          <a:lstStyle/>
          <a:p>
            <a:pPr algn="l" rtl="0" fontAlgn="base">
              <a:spcBef>
                <a:spcPct val="0"/>
              </a:spcBef>
              <a:spcAft>
                <a:spcPct val="0"/>
              </a:spcAft>
            </a:pP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7" r:id="rId3"/>
    <p:sldLayoutId id="2147483660" r:id="rId4"/>
  </p:sldLayoutIdLst>
  <p:hf hdr="0" ftr="0" dt="0"/>
  <p:txStyles>
    <p:titleStyle>
      <a:lvl1pPr algn="r" rtl="1" eaLnBrk="1" fontAlgn="t" hangingPunct="1">
        <a:lnSpc>
          <a:spcPts val="3400"/>
        </a:lnSpc>
        <a:spcBef>
          <a:spcPct val="0"/>
        </a:spcBef>
        <a:spcAft>
          <a:spcPct val="0"/>
        </a:spcAft>
        <a:defRPr sz="42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algn="l" rtl="0" eaLnBrk="1" fontAlgn="base" hangingPunct="1">
        <a:spcBef>
          <a:spcPct val="0"/>
        </a:spcBef>
        <a:spcAft>
          <a:spcPct val="0"/>
        </a:spcAft>
        <a:defRPr b="1">
          <a:solidFill>
            <a:srgbClr val="000066"/>
          </a:solidFill>
          <a:latin typeface="Tahoma" pitchFamily="34" charset="0"/>
          <a:cs typeface="Tahoma" pitchFamily="34" charset="0"/>
        </a:defRPr>
      </a:lvl2pPr>
      <a:lvl3pPr algn="l" rtl="0" eaLnBrk="1" fontAlgn="base" hangingPunct="1">
        <a:spcBef>
          <a:spcPct val="0"/>
        </a:spcBef>
        <a:spcAft>
          <a:spcPct val="0"/>
        </a:spcAft>
        <a:defRPr b="1">
          <a:solidFill>
            <a:srgbClr val="000066"/>
          </a:solidFill>
          <a:latin typeface="Tahoma" pitchFamily="34" charset="0"/>
          <a:cs typeface="Tahoma" pitchFamily="34" charset="0"/>
        </a:defRPr>
      </a:lvl3pPr>
      <a:lvl4pPr algn="l" rtl="0" eaLnBrk="1" fontAlgn="base" hangingPunct="1">
        <a:spcBef>
          <a:spcPct val="0"/>
        </a:spcBef>
        <a:spcAft>
          <a:spcPct val="0"/>
        </a:spcAft>
        <a:defRPr b="1">
          <a:solidFill>
            <a:srgbClr val="000066"/>
          </a:solidFill>
          <a:latin typeface="Tahoma" pitchFamily="34" charset="0"/>
          <a:cs typeface="Tahoma" pitchFamily="34" charset="0"/>
        </a:defRPr>
      </a:lvl4pPr>
      <a:lvl5pPr algn="l" rtl="0" eaLnBrk="1" fontAlgn="base" hangingPunct="1">
        <a:spcBef>
          <a:spcPct val="0"/>
        </a:spcBef>
        <a:spcAft>
          <a:spcPct val="0"/>
        </a:spcAft>
        <a:defRPr b="1">
          <a:solidFill>
            <a:srgbClr val="000066"/>
          </a:solidFill>
          <a:latin typeface="Tahoma" pitchFamily="34" charset="0"/>
          <a:cs typeface="Tahoma" pitchFamily="34" charset="0"/>
        </a:defRPr>
      </a:lvl5pPr>
      <a:lvl6pPr marL="470412" algn="l" rtl="0" eaLnBrk="1" fontAlgn="base" hangingPunct="1">
        <a:spcBef>
          <a:spcPct val="0"/>
        </a:spcBef>
        <a:spcAft>
          <a:spcPct val="0"/>
        </a:spcAft>
        <a:defRPr b="1">
          <a:solidFill>
            <a:srgbClr val="000066"/>
          </a:solidFill>
          <a:latin typeface="Tahoma" pitchFamily="34" charset="0"/>
          <a:cs typeface="Tahoma" pitchFamily="34" charset="0"/>
        </a:defRPr>
      </a:lvl6pPr>
      <a:lvl7pPr marL="940822" algn="l" rtl="0" eaLnBrk="1" fontAlgn="base" hangingPunct="1">
        <a:spcBef>
          <a:spcPct val="0"/>
        </a:spcBef>
        <a:spcAft>
          <a:spcPct val="0"/>
        </a:spcAft>
        <a:defRPr b="1">
          <a:solidFill>
            <a:srgbClr val="000066"/>
          </a:solidFill>
          <a:latin typeface="Tahoma" pitchFamily="34" charset="0"/>
          <a:cs typeface="Tahoma" pitchFamily="34" charset="0"/>
        </a:defRPr>
      </a:lvl7pPr>
      <a:lvl8pPr marL="1411234" algn="l" rtl="0" eaLnBrk="1" fontAlgn="base" hangingPunct="1">
        <a:spcBef>
          <a:spcPct val="0"/>
        </a:spcBef>
        <a:spcAft>
          <a:spcPct val="0"/>
        </a:spcAft>
        <a:defRPr b="1">
          <a:solidFill>
            <a:srgbClr val="000066"/>
          </a:solidFill>
          <a:latin typeface="Tahoma" pitchFamily="34" charset="0"/>
          <a:cs typeface="Tahoma" pitchFamily="34" charset="0"/>
        </a:defRPr>
      </a:lvl8pPr>
      <a:lvl9pPr marL="1881645" algn="l" rtl="0" eaLnBrk="1" fontAlgn="base" hangingPunct="1">
        <a:spcBef>
          <a:spcPct val="0"/>
        </a:spcBef>
        <a:spcAft>
          <a:spcPct val="0"/>
        </a:spcAft>
        <a:defRPr b="1">
          <a:solidFill>
            <a:srgbClr val="000066"/>
          </a:solidFill>
          <a:latin typeface="Tahoma" pitchFamily="34" charset="0"/>
          <a:cs typeface="Tahoma" pitchFamily="34" charset="0"/>
        </a:defRPr>
      </a:lvl9pPr>
    </p:titleStyle>
    <p:bodyStyle>
      <a:lvl1pPr marL="352808" indent="-352808" algn="r" rtl="1" eaLnBrk="1" fontAlgn="base" hangingPunct="1">
        <a:lnSpc>
          <a:spcPts val="1700"/>
        </a:lnSpc>
        <a:spcBef>
          <a:spcPts val="0"/>
        </a:spcBef>
        <a:spcAft>
          <a:spcPct val="0"/>
        </a:spcAft>
        <a:defRPr sz="1700" b="0" i="0">
          <a:solidFill>
            <a:schemeClr val="tx1">
              <a:lumMod val="95000"/>
              <a:lumOff val="5000"/>
            </a:schemeClr>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6"/>
        </a:buBlip>
        <a:defRPr sz="1700" b="0" i="0">
          <a:solidFill>
            <a:schemeClr val="tx1">
              <a:lumMod val="95000"/>
              <a:lumOff val="5000"/>
            </a:schemeClr>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lumMod val="95000"/>
              <a:lumOff val="5000"/>
            </a:schemeClr>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lumMod val="95000"/>
              <a:lumOff val="5000"/>
            </a:schemeClr>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lumMod val="95000"/>
              <a:lumOff val="5000"/>
            </a:schemeClr>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p:bodyStyle>
    <p:otherStyle>
      <a:defPPr>
        <a:defRPr lang="en-US"/>
      </a:defPPr>
      <a:lvl1pPr marL="0" algn="l" defTabSz="940822" rtl="0" eaLnBrk="1" latinLnBrk="0" hangingPunct="1">
        <a:defRPr sz="1852" kern="1200">
          <a:solidFill>
            <a:schemeClr val="tx1"/>
          </a:solidFill>
          <a:latin typeface="+mn-lt"/>
          <a:ea typeface="+mn-ea"/>
          <a:cs typeface="+mn-cs"/>
        </a:defRPr>
      </a:lvl1pPr>
      <a:lvl2pPr marL="470412" algn="l" defTabSz="940822" rtl="0" eaLnBrk="1" latinLnBrk="0" hangingPunct="1">
        <a:defRPr sz="1852" kern="1200">
          <a:solidFill>
            <a:schemeClr val="tx1"/>
          </a:solidFill>
          <a:latin typeface="+mn-lt"/>
          <a:ea typeface="+mn-ea"/>
          <a:cs typeface="+mn-cs"/>
        </a:defRPr>
      </a:lvl2pPr>
      <a:lvl3pPr marL="940822" algn="l" defTabSz="940822" rtl="0" eaLnBrk="1" latinLnBrk="0" hangingPunct="1">
        <a:defRPr sz="1852" kern="1200">
          <a:solidFill>
            <a:schemeClr val="tx1"/>
          </a:solidFill>
          <a:latin typeface="+mn-lt"/>
          <a:ea typeface="+mn-ea"/>
          <a:cs typeface="+mn-cs"/>
        </a:defRPr>
      </a:lvl3pPr>
      <a:lvl4pPr marL="1411234" algn="l" defTabSz="940822" rtl="0" eaLnBrk="1" latinLnBrk="0" hangingPunct="1">
        <a:defRPr sz="1852" kern="1200">
          <a:solidFill>
            <a:schemeClr val="tx1"/>
          </a:solidFill>
          <a:latin typeface="+mn-lt"/>
          <a:ea typeface="+mn-ea"/>
          <a:cs typeface="+mn-cs"/>
        </a:defRPr>
      </a:lvl4pPr>
      <a:lvl5pPr marL="1881645" algn="l" defTabSz="940822" rtl="0" eaLnBrk="1" latinLnBrk="0" hangingPunct="1">
        <a:defRPr sz="1852" kern="1200">
          <a:solidFill>
            <a:schemeClr val="tx1"/>
          </a:solidFill>
          <a:latin typeface="+mn-lt"/>
          <a:ea typeface="+mn-ea"/>
          <a:cs typeface="+mn-cs"/>
        </a:defRPr>
      </a:lvl5pPr>
      <a:lvl6pPr marL="2352055" algn="l" defTabSz="940822" rtl="0" eaLnBrk="1" latinLnBrk="0" hangingPunct="1">
        <a:defRPr sz="1852" kern="1200">
          <a:solidFill>
            <a:schemeClr val="tx1"/>
          </a:solidFill>
          <a:latin typeface="+mn-lt"/>
          <a:ea typeface="+mn-ea"/>
          <a:cs typeface="+mn-cs"/>
        </a:defRPr>
      </a:lvl6pPr>
      <a:lvl7pPr marL="2822466" algn="l" defTabSz="940822" rtl="0" eaLnBrk="1" latinLnBrk="0" hangingPunct="1">
        <a:defRPr sz="1852" kern="1200">
          <a:solidFill>
            <a:schemeClr val="tx1"/>
          </a:solidFill>
          <a:latin typeface="+mn-lt"/>
          <a:ea typeface="+mn-ea"/>
          <a:cs typeface="+mn-cs"/>
        </a:defRPr>
      </a:lvl7pPr>
      <a:lvl8pPr marL="3292877" algn="l" defTabSz="940822" rtl="0" eaLnBrk="1" latinLnBrk="0" hangingPunct="1">
        <a:defRPr sz="1852" kern="1200">
          <a:solidFill>
            <a:schemeClr val="tx1"/>
          </a:solidFill>
          <a:latin typeface="+mn-lt"/>
          <a:ea typeface="+mn-ea"/>
          <a:cs typeface="+mn-cs"/>
        </a:defRPr>
      </a:lvl8pPr>
      <a:lvl9pPr marL="3763288" algn="l" defTabSz="940822" rtl="0" eaLnBrk="1" latinLnBrk="0" hangingPunct="1">
        <a:defRPr sz="185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30" userDrawn="1">
          <p15:clr>
            <a:srgbClr val="F26B43"/>
          </p15:clr>
        </p15:guide>
        <p15:guide id="2" pos="3334" userDrawn="1">
          <p15:clr>
            <a:srgbClr val="F26B43"/>
          </p15:clr>
        </p15:guide>
        <p15:guide id="3" pos="6032" userDrawn="1">
          <p15:clr>
            <a:srgbClr val="F26B43"/>
          </p15:clr>
        </p15:guide>
        <p15:guide id="5" orient="horz" pos="635" userDrawn="1">
          <p15:clr>
            <a:srgbClr val="F26B43"/>
          </p15:clr>
        </p15:guide>
        <p15:guide id="7" orient="horz" pos="4127" userDrawn="1">
          <p15:clr>
            <a:srgbClr val="F26B43"/>
          </p15:clr>
        </p15:guide>
        <p15:guide id="8" orient="horz" pos="1247" userDrawn="1">
          <p15:clr>
            <a:srgbClr val="F26B43"/>
          </p15:clr>
        </p15:guide>
        <p15:guide id="9" orient="horz" pos="1134" userDrawn="1">
          <p15:clr>
            <a:srgbClr val="F26B43"/>
          </p15:clr>
        </p15:guide>
        <p15:guide id="10" pos="635" userDrawn="1">
          <p15:clr>
            <a:srgbClr val="F26B43"/>
          </p15:clr>
        </p15:guide>
        <p15:guide id="11" pos="2857" userDrawn="1">
          <p15:clr>
            <a:srgbClr val="F26B43"/>
          </p15:clr>
        </p15:guide>
        <p15:guide id="12" pos="3810" userDrawn="1">
          <p15:clr>
            <a:srgbClr val="F26B43"/>
          </p15:clr>
        </p15:guide>
        <p15:guide id="13" orient="horz" pos="27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refai@markaz.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mailto:markaz@churchgatepartners.com" TargetMode="Externa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emf"/><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image" Target="../media/image1.jpe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8C9F1DD-239B-024F-A8B1-5AF52CC531E4}"/>
              </a:ext>
            </a:extLst>
          </p:cNvPr>
          <p:cNvSpPr>
            <a:spLocks noGrp="1"/>
          </p:cNvSpPr>
          <p:nvPr>
            <p:ph type="subTitle" idx="1"/>
          </p:nvPr>
        </p:nvSpPr>
        <p:spPr/>
        <p:txBody>
          <a:bodyPr/>
          <a:lstStyle/>
          <a:p>
            <a:pPr rtl="0"/>
            <a:r>
              <a:rPr lang="ar-KW" sz="4200" dirty="0">
                <a:latin typeface="Sakkal Majalla" panose="02000000000000000000" pitchFamily="2" charset="-78"/>
              </a:rPr>
              <a:t>عرض أرباح "المركز"</a:t>
            </a:r>
            <a:endParaRPr lang="en-KW" sz="4200" dirty="0">
              <a:latin typeface="Sakkal Majalla" panose="02000000000000000000" pitchFamily="2" charset="-78"/>
            </a:endParaRPr>
          </a:p>
        </p:txBody>
      </p:sp>
      <p:sp>
        <p:nvSpPr>
          <p:cNvPr id="2" name="Title 1">
            <a:extLst>
              <a:ext uri="{FF2B5EF4-FFF2-40B4-BE49-F238E27FC236}">
                <a16:creationId xmlns:a16="http://schemas.microsoft.com/office/drawing/2014/main" id="{9B474D90-69DC-9A49-9EEE-567711770017}"/>
              </a:ext>
            </a:extLst>
          </p:cNvPr>
          <p:cNvSpPr>
            <a:spLocks noGrp="1"/>
          </p:cNvSpPr>
          <p:nvPr>
            <p:ph type="title"/>
          </p:nvPr>
        </p:nvSpPr>
        <p:spPr>
          <a:xfrm>
            <a:off x="0" y="5202000"/>
            <a:ext cx="10581477" cy="504530"/>
          </a:xfrm>
        </p:spPr>
        <p:txBody>
          <a:bodyPr/>
          <a:lstStyle/>
          <a:p>
            <a:r>
              <a:rPr lang="ar-KW" sz="2400" dirty="0">
                <a:latin typeface="Sakkal Majalla" panose="02000000000000000000" pitchFamily="2" charset="-78"/>
              </a:rPr>
              <a:t>لعام 2023</a:t>
            </a:r>
            <a:endParaRPr lang="en-KW" sz="2400" dirty="0">
              <a:latin typeface="Sakkal Majalla" panose="02000000000000000000" pitchFamily="2" charset="-78"/>
            </a:endParaRPr>
          </a:p>
        </p:txBody>
      </p:sp>
    </p:spTree>
    <p:extLst>
      <p:ext uri="{BB962C8B-B14F-4D97-AF65-F5344CB8AC3E}">
        <p14:creationId xmlns:p14="http://schemas.microsoft.com/office/powerpoint/2010/main" val="212984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43B3D-5C89-5543-8B4F-ED3E18CA0D13}"/>
              </a:ext>
            </a:extLst>
          </p:cNvPr>
          <p:cNvSpPr>
            <a:spLocks noGrp="1"/>
          </p:cNvSpPr>
          <p:nvPr>
            <p:ph type="title"/>
          </p:nvPr>
        </p:nvSpPr>
        <p:spPr>
          <a:xfrm>
            <a:off x="1095529" y="994579"/>
            <a:ext cx="8567736" cy="792000"/>
          </a:xfrm>
        </p:spPr>
        <p:txBody>
          <a:bodyPr/>
          <a:lstStyle/>
          <a:p>
            <a:pPr lvl="0">
              <a:defRPr/>
            </a:pPr>
            <a:r>
              <a:rPr lang="ar-SA" dirty="0"/>
              <a:t>اتجاهات الأداء المالي</a:t>
            </a:r>
            <a:endParaRPr lang="en-US" baseline="-25000" dirty="0">
              <a:solidFill>
                <a:schemeClr val="accent1"/>
              </a:solidFill>
            </a:endParaRPr>
          </a:p>
        </p:txBody>
      </p:sp>
      <p:sp>
        <p:nvSpPr>
          <p:cNvPr id="5" name="TextBox 4">
            <a:extLst>
              <a:ext uri="{FF2B5EF4-FFF2-40B4-BE49-F238E27FC236}">
                <a16:creationId xmlns:a16="http://schemas.microsoft.com/office/drawing/2014/main" id="{1FC59766-5B13-204C-9C8F-C3296423A258}"/>
              </a:ext>
            </a:extLst>
          </p:cNvPr>
          <p:cNvSpPr txBox="1"/>
          <p:nvPr/>
        </p:nvSpPr>
        <p:spPr>
          <a:xfrm>
            <a:off x="1095529" y="1997901"/>
            <a:ext cx="3614891" cy="2195512"/>
          </a:xfrm>
          <a:prstGeom prst="rect">
            <a:avLst/>
          </a:prstGeom>
          <a:noFill/>
        </p:spPr>
        <p:txBody>
          <a:bodyPr wrap="square" lIns="0" tIns="0" rIns="0" bIns="0" rtlCol="0">
            <a:noAutofit/>
          </a:bodyPr>
          <a:lstStyle/>
          <a:p>
            <a:pPr marL="6785" algn="ctr" rtl="1">
              <a:lnSpc>
                <a:spcPts val="1400"/>
              </a:lnSpc>
              <a:spcBef>
                <a:spcPts val="0"/>
              </a:spcBef>
              <a:spcAft>
                <a:spcPts val="0"/>
              </a:spcAft>
              <a:buClr>
                <a:srgbClr val="27AAE1"/>
              </a:buClr>
            </a:pPr>
            <a:r>
              <a:rPr lang="ar-KW" sz="1400" b="1" dirty="0">
                <a:latin typeface="Sakkal Majalla" panose="02000000000000000000" pitchFamily="2" charset="-78"/>
                <a:cs typeface="Sakkal Majalla" panose="02000000000000000000" pitchFamily="2" charset="-78"/>
              </a:rPr>
              <a:t>صافي الربح خلال</a:t>
            </a:r>
            <a:r>
              <a:rPr lang="en-US" sz="1400" b="1" dirty="0">
                <a:latin typeface="Sakkal Majalla" panose="02000000000000000000" pitchFamily="2" charset="-78"/>
                <a:cs typeface="Sakkal Majalla" panose="02000000000000000000" pitchFamily="2" charset="-78"/>
              </a:rPr>
              <a:t> </a:t>
            </a:r>
            <a:r>
              <a:rPr lang="ar-KW" sz="1400" b="1" dirty="0">
                <a:latin typeface="Sakkal Majalla" panose="02000000000000000000" pitchFamily="2" charset="-78"/>
                <a:cs typeface="Sakkal Majalla" panose="02000000000000000000" pitchFamily="2" charset="-78"/>
              </a:rPr>
              <a:t>عام 2023 (ألف د.ك)</a:t>
            </a:r>
            <a:endParaRPr lang="en-IN" sz="1400" b="1" dirty="0">
              <a:latin typeface="Sakkal Majalla" panose="02000000000000000000" pitchFamily="2" charset="-78"/>
              <a:cs typeface="Sakkal Majalla" panose="02000000000000000000" pitchFamily="2" charset="-78"/>
            </a:endParaRPr>
          </a:p>
          <a:p>
            <a:pPr marL="6785" rtl="1">
              <a:lnSpc>
                <a:spcPts val="1400"/>
              </a:lnSpc>
              <a:spcBef>
                <a:spcPts val="0"/>
              </a:spcBef>
              <a:spcAft>
                <a:spcPts val="0"/>
              </a:spcAft>
              <a:buClr>
                <a:srgbClr val="27AAE1"/>
              </a:buClr>
            </a:pPr>
            <a:endParaRPr lang="ar-KW" sz="1400" dirty="0">
              <a:latin typeface="Sakkal Majalla" panose="02000000000000000000" pitchFamily="2" charset="-78"/>
              <a:cs typeface="Sakkal Majalla" panose="02000000000000000000" pitchFamily="2" charset="-78"/>
            </a:endParaRPr>
          </a:p>
          <a:p>
            <a:pPr marL="189962" indent="-183177" rtl="1">
              <a:lnSpc>
                <a:spcPts val="1400"/>
              </a:lnSpc>
              <a:spcBef>
                <a:spcPts val="0"/>
              </a:spcBef>
              <a:spcAft>
                <a:spcPts val="0"/>
              </a:spcAft>
              <a:buClr>
                <a:srgbClr val="27AAE1"/>
              </a:buClr>
              <a:buFont typeface="Wingdings" panose="05000000000000000000" pitchFamily="2" charset="2"/>
              <a:buChar char="§"/>
            </a:pPr>
            <a:r>
              <a:rPr lang="ar-KW" sz="1400" dirty="0">
                <a:latin typeface="Sakkal Majalla" panose="02000000000000000000" pitchFamily="2" charset="-78"/>
                <a:cs typeface="Sakkal Majalla" panose="02000000000000000000" pitchFamily="2" charset="-78"/>
              </a:rPr>
              <a:t>إن صافي الربح ارتفع بشكل رئيسي بسبب الايرادات الناتجة عن بيع استثمارات عقارية والمدعوم أيضا بالأداء الإيجابي للسوق مع نتائج منخفضة التى نتج عنها تعديل سلبي للقيمة العادلة للاصول المالية. </a:t>
            </a:r>
          </a:p>
          <a:p>
            <a:pPr marL="6785" rtl="1">
              <a:lnSpc>
                <a:spcPts val="1400"/>
              </a:lnSpc>
              <a:spcBef>
                <a:spcPts val="0"/>
              </a:spcBef>
              <a:spcAft>
                <a:spcPts val="0"/>
              </a:spcAft>
              <a:buClr>
                <a:srgbClr val="27AAE1"/>
              </a:buClr>
            </a:pPr>
            <a:endParaRPr lang="ar-KW" sz="1400" dirty="0">
              <a:latin typeface="Sakkal Majalla" panose="02000000000000000000" pitchFamily="2" charset="-78"/>
              <a:cs typeface="Sakkal Majalla" panose="02000000000000000000" pitchFamily="2" charset="-78"/>
            </a:endParaRPr>
          </a:p>
          <a:p>
            <a:pPr marL="189962" indent="-183177" rtl="1">
              <a:lnSpc>
                <a:spcPts val="1400"/>
              </a:lnSpc>
              <a:spcBef>
                <a:spcPts val="0"/>
              </a:spcBef>
              <a:spcAft>
                <a:spcPts val="0"/>
              </a:spcAft>
              <a:buClr>
                <a:srgbClr val="27AAE1"/>
              </a:buClr>
              <a:buFont typeface="Wingdings" panose="05000000000000000000" pitchFamily="2" charset="2"/>
              <a:buChar char="§"/>
            </a:pPr>
            <a:r>
              <a:rPr lang="ar-KW" sz="1400" dirty="0">
                <a:latin typeface="Sakkal Majalla" panose="02000000000000000000" pitchFamily="2" charset="-78"/>
                <a:cs typeface="Sakkal Majalla" panose="02000000000000000000" pitchFamily="2" charset="-78"/>
              </a:rPr>
              <a:t>إن الربحية خلال عام 2023 مدعومة أيضاً بايرادات الفوائد وايرادات توزيعات ارباح وايرادات تأجير وربح من بيع عقارات استثمارية.</a:t>
            </a:r>
          </a:p>
        </p:txBody>
      </p:sp>
      <p:sp>
        <p:nvSpPr>
          <p:cNvPr id="6" name="TextBox 5">
            <a:extLst>
              <a:ext uri="{FF2B5EF4-FFF2-40B4-BE49-F238E27FC236}">
                <a16:creationId xmlns:a16="http://schemas.microsoft.com/office/drawing/2014/main" id="{349974FE-088E-F34F-A24B-B786E006D8A2}"/>
              </a:ext>
            </a:extLst>
          </p:cNvPr>
          <p:cNvSpPr txBox="1"/>
          <p:nvPr/>
        </p:nvSpPr>
        <p:spPr>
          <a:xfrm>
            <a:off x="5586984" y="1932704"/>
            <a:ext cx="4076281" cy="3847586"/>
          </a:xfrm>
          <a:prstGeom prst="rect">
            <a:avLst/>
          </a:prstGeom>
          <a:noFill/>
        </p:spPr>
        <p:txBody>
          <a:bodyPr wrap="square" lIns="0" tIns="0" rIns="0" bIns="0" rtlCol="0">
            <a:noAutofit/>
          </a:bodyPr>
          <a:lstStyle/>
          <a:p>
            <a:pPr algn="ctr" rtl="1">
              <a:spcBef>
                <a:spcPts val="0"/>
              </a:spcBef>
              <a:spcAft>
                <a:spcPts val="0"/>
              </a:spcAft>
            </a:pPr>
            <a:r>
              <a:rPr lang="ar-KW" sz="1400" b="1" dirty="0">
                <a:latin typeface="Sakkal Majalla" panose="02000000000000000000" pitchFamily="2" charset="-78"/>
                <a:cs typeface="Sakkal Majalla" panose="02000000000000000000" pitchFamily="2" charset="-78"/>
              </a:rPr>
              <a:t>نمو الإيرادات خلال عام 2023 على أساس سنوي</a:t>
            </a:r>
            <a:endParaRPr lang="en-IN" sz="1400" b="1" dirty="0">
              <a:latin typeface="Sakkal Majalla" panose="02000000000000000000" pitchFamily="2" charset="-78"/>
              <a:cs typeface="Sakkal Majalla" panose="02000000000000000000" pitchFamily="2" charset="-78"/>
            </a:endParaRPr>
          </a:p>
          <a:p>
            <a:pPr algn="l" rtl="1">
              <a:spcBef>
                <a:spcPts val="0"/>
              </a:spcBef>
              <a:spcAft>
                <a:spcPts val="0"/>
              </a:spcAft>
            </a:pPr>
            <a:endParaRPr lang="en-IN" sz="1400" b="1" dirty="0">
              <a:solidFill>
                <a:srgbClr val="325998"/>
              </a:solidFill>
              <a:latin typeface="Sakkal Majalla" panose="02000000000000000000" pitchFamily="2" charset="-78"/>
              <a:cs typeface="Sakkal Majalla" panose="02000000000000000000" pitchFamily="2" charset="-78"/>
            </a:endParaRPr>
          </a:p>
          <a:p>
            <a:pPr marL="189962" indent="-183177" rtl="1">
              <a:spcBef>
                <a:spcPts val="0"/>
              </a:spcBef>
              <a:spcAft>
                <a:spcPts val="0"/>
              </a:spcAft>
              <a:buClr>
                <a:srgbClr val="27AAE1"/>
              </a:buClr>
              <a:buFont typeface="Wingdings" panose="05000000000000000000" pitchFamily="2" charset="2"/>
              <a:buChar char="§"/>
            </a:pPr>
            <a:r>
              <a:rPr lang="ar-KW" sz="1400" dirty="0">
                <a:latin typeface="Sakkal Majalla" panose="02000000000000000000" pitchFamily="2" charset="-78"/>
                <a:cs typeface="Sakkal Majalla" panose="02000000000000000000" pitchFamily="2" charset="-78"/>
              </a:rPr>
              <a:t>يعود سبب ارتفاع مجموع الايرادات إلى بيع استثمار محدد من العقارات الاستثمارية.</a:t>
            </a:r>
          </a:p>
          <a:p>
            <a:pPr marL="189962" indent="-183177" rtl="1">
              <a:spcBef>
                <a:spcPts val="0"/>
              </a:spcBef>
              <a:spcAft>
                <a:spcPts val="0"/>
              </a:spcAft>
              <a:buClr>
                <a:srgbClr val="27AAE1"/>
              </a:buClr>
              <a:buFont typeface="Wingdings" panose="05000000000000000000" pitchFamily="2" charset="2"/>
              <a:buChar char="§"/>
            </a:pPr>
            <a:r>
              <a:rPr lang="ar-KW" sz="1400" dirty="0">
                <a:latin typeface="Sakkal Majalla" panose="02000000000000000000" pitchFamily="2" charset="-78"/>
                <a:cs typeface="Sakkal Majalla" panose="02000000000000000000" pitchFamily="2" charset="-78"/>
              </a:rPr>
              <a:t> انخفضت أتعاب الإدارة والعمولات بنسبة 29% على أساس سنوي </a:t>
            </a:r>
          </a:p>
          <a:p>
            <a:pPr marL="189962" indent="-183177" rtl="1">
              <a:spcBef>
                <a:spcPts val="0"/>
              </a:spcBef>
              <a:spcAft>
                <a:spcPts val="0"/>
              </a:spcAft>
              <a:buClr>
                <a:srgbClr val="27AAE1"/>
              </a:buClr>
              <a:buFont typeface="Wingdings" panose="05000000000000000000" pitchFamily="2" charset="2"/>
              <a:buChar char="§"/>
            </a:pPr>
            <a:r>
              <a:rPr lang="ar-KW" sz="1400" dirty="0">
                <a:latin typeface="Sakkal Majalla" panose="02000000000000000000" pitchFamily="2" charset="-78"/>
                <a:cs typeface="Sakkal Majalla" panose="02000000000000000000" pitchFamily="2" charset="-78"/>
              </a:rPr>
              <a:t>إن الإيرادات من الاستثمارات الرئيسية ارتفعت على أساس سنوي بسبب ربح من بيع استثمارات عقارية بمبلغ 11.69 مليون د.ك مقارنة بمبلغ 1.25 مليون د.ك في عام 2022.</a:t>
            </a:r>
          </a:p>
          <a:p>
            <a:pPr marL="189962" indent="-183177" rtl="1">
              <a:spcBef>
                <a:spcPts val="0"/>
              </a:spcBef>
              <a:spcAft>
                <a:spcPts val="0"/>
              </a:spcAft>
              <a:buClr>
                <a:srgbClr val="27AAE1"/>
              </a:buClr>
              <a:buFont typeface="Wingdings" panose="05000000000000000000" pitchFamily="2" charset="2"/>
              <a:buChar char="§"/>
            </a:pPr>
            <a:r>
              <a:rPr lang="ar-KW" sz="1400" dirty="0">
                <a:latin typeface="Sakkal Majalla" panose="02000000000000000000" pitchFamily="2" charset="-78"/>
                <a:cs typeface="Sakkal Majalla" panose="02000000000000000000" pitchFamily="2" charset="-78"/>
              </a:rPr>
              <a:t>انخفضت صافي إيرادات التأجير بنسبة 40% لتصل إلى 2.19 مليون د.ك مقارنة بمبلغ 3.64 مليون د.ك في عام 2022 بسبب بيع الاستثمارات العقارية.</a:t>
            </a:r>
          </a:p>
          <a:p>
            <a:pPr marL="189962" indent="-183177" algn="l" rtl="1">
              <a:lnSpc>
                <a:spcPts val="1400"/>
              </a:lnSpc>
              <a:spcBef>
                <a:spcPts val="0"/>
              </a:spcBef>
              <a:spcAft>
                <a:spcPts val="0"/>
              </a:spcAft>
              <a:buClr>
                <a:srgbClr val="27AAE1"/>
              </a:buClr>
              <a:buFont typeface="Wingdings" panose="05000000000000000000" pitchFamily="2" charset="2"/>
              <a:buChar char="§"/>
            </a:pPr>
            <a:endParaRPr lang="en-US" sz="1400" dirty="0">
              <a:latin typeface="Sakkal Majalla" panose="02000000000000000000" pitchFamily="2" charset="-78"/>
              <a:cs typeface="Sakkal Majalla" panose="02000000000000000000" pitchFamily="2" charset="-78"/>
            </a:endParaRPr>
          </a:p>
          <a:p>
            <a:pPr marL="189962" indent="-183177" algn="l" rtl="1">
              <a:lnSpc>
                <a:spcPts val="1400"/>
              </a:lnSpc>
              <a:spcBef>
                <a:spcPts val="0"/>
              </a:spcBef>
              <a:spcAft>
                <a:spcPts val="0"/>
              </a:spcAft>
              <a:buClr>
                <a:srgbClr val="27AAE1"/>
              </a:buClr>
              <a:buFont typeface="Wingdings" panose="05000000000000000000" pitchFamily="2" charset="2"/>
              <a:buChar char="§"/>
            </a:pPr>
            <a:endParaRPr lang="en-US" sz="1400" dirty="0">
              <a:latin typeface="Sakkal Majalla" panose="02000000000000000000" pitchFamily="2" charset="-78"/>
              <a:cs typeface="Sakkal Majalla" panose="02000000000000000000" pitchFamily="2" charset="-78"/>
            </a:endParaRPr>
          </a:p>
          <a:p>
            <a:pPr marL="6784" algn="l" rtl="1">
              <a:lnSpc>
                <a:spcPts val="1400"/>
              </a:lnSpc>
              <a:spcBef>
                <a:spcPts val="0"/>
              </a:spcBef>
              <a:spcAft>
                <a:spcPts val="0"/>
              </a:spcAft>
              <a:buClr>
                <a:srgbClr val="27AAE1"/>
              </a:buClr>
            </a:pPr>
            <a:endParaRPr lang="en-US" sz="1400"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63A8A1F9-552C-EA42-9799-CE3DBFAC29D0}"/>
              </a:ext>
            </a:extLst>
          </p:cNvPr>
          <p:cNvSpPr txBox="1"/>
          <p:nvPr/>
        </p:nvSpPr>
        <p:spPr>
          <a:xfrm>
            <a:off x="5455265" y="6477701"/>
            <a:ext cx="4120535" cy="134652"/>
          </a:xfrm>
          <a:prstGeom prst="rect">
            <a:avLst/>
          </a:prstGeom>
          <a:noFill/>
        </p:spPr>
        <p:txBody>
          <a:bodyPr wrap="square" lIns="0" tIns="0" rIns="0" bIns="0" rtlCol="0" anchor="b" anchorCtr="0">
            <a:spAutoFit/>
          </a:bodyPr>
          <a:lstStyle>
            <a:defPPr>
              <a:defRPr lang="en-US"/>
            </a:defPPr>
            <a:lvl1pPr algn="l">
              <a:lnSpc>
                <a:spcPts val="1400"/>
              </a:lnSpc>
              <a:defRPr sz="900">
                <a:latin typeface="+mj-lt"/>
              </a:defRPr>
            </a:lvl1pPr>
          </a:lstStyle>
          <a:p>
            <a:pPr algn="r" rtl="1">
              <a:lnSpc>
                <a:spcPts val="962"/>
              </a:lnSpc>
            </a:pPr>
            <a:r>
              <a:rPr lang="ar-KW" sz="1000" i="1" dirty="0">
                <a:solidFill>
                  <a:schemeClr val="accent1"/>
                </a:solidFill>
                <a:latin typeface="Sakkal Majalla" panose="02000000000000000000" pitchFamily="2" charset="-78"/>
                <a:cs typeface="Sakkal Majalla" panose="02000000000000000000" pitchFamily="2" charset="-78"/>
              </a:rPr>
              <a:t>1. صافي الربح الخاص بمالكي الشركة الأم</a:t>
            </a:r>
          </a:p>
        </p:txBody>
      </p:sp>
      <p:sp>
        <p:nvSpPr>
          <p:cNvPr id="8" name="Rectangle 7">
            <a:extLst>
              <a:ext uri="{FF2B5EF4-FFF2-40B4-BE49-F238E27FC236}">
                <a16:creationId xmlns:a16="http://schemas.microsoft.com/office/drawing/2014/main" id="{D78815FD-16E9-BF47-9A49-3544F57798C5}"/>
              </a:ext>
            </a:extLst>
          </p:cNvPr>
          <p:cNvSpPr/>
          <p:nvPr/>
        </p:nvSpPr>
        <p:spPr bwMode="auto">
          <a:xfrm>
            <a:off x="1008063" y="4564630"/>
            <a:ext cx="3527425"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400" b="1" dirty="0">
                <a:latin typeface="Sakkal Majalla" panose="02000000000000000000" pitchFamily="2" charset="-78"/>
                <a:cs typeface="Sakkal Majalla" panose="02000000000000000000" pitchFamily="2" charset="-78"/>
              </a:rPr>
              <a:t>صافي الربح</a:t>
            </a:r>
            <a:r>
              <a:rPr lang="ar-KW" sz="1400" b="1" baseline="30000" dirty="0">
                <a:latin typeface="Sakkal Majalla" panose="02000000000000000000" pitchFamily="2" charset="-78"/>
                <a:cs typeface="Sakkal Majalla" panose="02000000000000000000" pitchFamily="2" charset="-78"/>
              </a:rPr>
              <a:t>1</a:t>
            </a:r>
            <a:r>
              <a:rPr lang="en-US" sz="1400" b="1" dirty="0">
                <a:latin typeface="Sakkal Majalla" panose="02000000000000000000" pitchFamily="2" charset="-78"/>
                <a:cs typeface="Sakkal Majalla" panose="02000000000000000000" pitchFamily="2" charset="-78"/>
              </a:rPr>
              <a:t> </a:t>
            </a:r>
            <a:r>
              <a:rPr lang="ar-KW" sz="1400" b="1" dirty="0">
                <a:latin typeface="Sakkal Majalla" panose="02000000000000000000" pitchFamily="2" charset="-78"/>
                <a:cs typeface="Sakkal Majalla" panose="02000000000000000000" pitchFamily="2" charset="-78"/>
              </a:rPr>
              <a:t>(ألف د.ك)</a:t>
            </a:r>
            <a:endParaRPr lang="en-IN" sz="1400" b="1" dirty="0">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D1CD53BB-E6CD-1347-90DB-A322AC359938}"/>
              </a:ext>
            </a:extLst>
          </p:cNvPr>
          <p:cNvSpPr/>
          <p:nvPr/>
        </p:nvSpPr>
        <p:spPr bwMode="auto">
          <a:xfrm>
            <a:off x="6048374" y="4499434"/>
            <a:ext cx="3527425" cy="418393"/>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400" b="1" dirty="0">
                <a:latin typeface="Sakkal Majalla" panose="02000000000000000000" pitchFamily="2" charset="-78"/>
                <a:cs typeface="Sakkal Majalla" panose="02000000000000000000" pitchFamily="2" charset="-78"/>
              </a:rPr>
              <a:t>إجمالي الإيرادات (ألف د.ك)</a:t>
            </a:r>
            <a:endParaRPr lang="en-IN" sz="1400" b="1" dirty="0">
              <a:latin typeface="Sakkal Majalla" panose="02000000000000000000" pitchFamily="2" charset="-78"/>
              <a:cs typeface="Sakkal Majalla" panose="02000000000000000000" pitchFamily="2" charset="-78"/>
            </a:endParaRPr>
          </a:p>
        </p:txBody>
      </p:sp>
      <p:graphicFrame>
        <p:nvGraphicFramePr>
          <p:cNvPr id="4" name="Chart 3">
            <a:extLst>
              <a:ext uri="{FF2B5EF4-FFF2-40B4-BE49-F238E27FC236}">
                <a16:creationId xmlns:a16="http://schemas.microsoft.com/office/drawing/2014/main" id="{405FA100-E355-6B0B-AD49-6883DAA34CF8}"/>
              </a:ext>
            </a:extLst>
          </p:cNvPr>
          <p:cNvGraphicFramePr>
            <a:graphicFrameLocks/>
          </p:cNvGraphicFramePr>
          <p:nvPr>
            <p:extLst>
              <p:ext uri="{D42A27DB-BD31-4B8C-83A1-F6EECF244321}">
                <p14:modId xmlns:p14="http://schemas.microsoft.com/office/powerpoint/2010/main" val="2289802592"/>
              </p:ext>
            </p:extLst>
          </p:nvPr>
        </p:nvGraphicFramePr>
        <p:xfrm>
          <a:off x="5925581" y="4791364"/>
          <a:ext cx="4614248" cy="1674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2E9B85D-80B1-6312-571B-C3D7912F6616}"/>
              </a:ext>
            </a:extLst>
          </p:cNvPr>
          <p:cNvGraphicFramePr>
            <a:graphicFrameLocks/>
          </p:cNvGraphicFramePr>
          <p:nvPr>
            <p:extLst>
              <p:ext uri="{D42A27DB-BD31-4B8C-83A1-F6EECF244321}">
                <p14:modId xmlns:p14="http://schemas.microsoft.com/office/powerpoint/2010/main" val="1171089822"/>
              </p:ext>
            </p:extLst>
          </p:nvPr>
        </p:nvGraphicFramePr>
        <p:xfrm>
          <a:off x="764082" y="4803301"/>
          <a:ext cx="4015386" cy="167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13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43B3D-5C89-5543-8B4F-ED3E18CA0D13}"/>
              </a:ext>
            </a:extLst>
          </p:cNvPr>
          <p:cNvSpPr>
            <a:spLocks noGrp="1"/>
          </p:cNvSpPr>
          <p:nvPr>
            <p:ph type="title"/>
          </p:nvPr>
        </p:nvSpPr>
        <p:spPr/>
        <p:txBody>
          <a:bodyPr/>
          <a:lstStyle/>
          <a:p>
            <a:pPr lvl="0">
              <a:defRPr/>
            </a:pPr>
            <a:r>
              <a:rPr lang="ar-SA" dirty="0"/>
              <a:t>اتجاهات الأداء المالي (تتمة)</a:t>
            </a:r>
            <a:endParaRPr lang="en-US" baseline="-25000" dirty="0">
              <a:solidFill>
                <a:schemeClr val="accent1"/>
              </a:solidFill>
            </a:endParaRPr>
          </a:p>
        </p:txBody>
      </p:sp>
      <p:sp>
        <p:nvSpPr>
          <p:cNvPr id="5" name="TextBox 4">
            <a:extLst>
              <a:ext uri="{FF2B5EF4-FFF2-40B4-BE49-F238E27FC236}">
                <a16:creationId xmlns:a16="http://schemas.microsoft.com/office/drawing/2014/main" id="{EB22E731-364B-EE45-841B-C6813F1ABB81}"/>
              </a:ext>
            </a:extLst>
          </p:cNvPr>
          <p:cNvSpPr txBox="1"/>
          <p:nvPr/>
        </p:nvSpPr>
        <p:spPr>
          <a:xfrm>
            <a:off x="1071963" y="1946708"/>
            <a:ext cx="3527425" cy="1097824"/>
          </a:xfrm>
          <a:prstGeom prst="rect">
            <a:avLst/>
          </a:prstGeom>
          <a:noFill/>
        </p:spPr>
        <p:txBody>
          <a:bodyPr wrap="square" lIns="0" tIns="0" rIns="0" bIns="0" rtlCol="0">
            <a:noAutofit/>
          </a:bodyPr>
          <a:lstStyle/>
          <a:p>
            <a:pPr algn="ctr" rtl="1">
              <a:spcBef>
                <a:spcPts val="0"/>
              </a:spcBef>
              <a:spcAft>
                <a:spcPts val="0"/>
              </a:spcAft>
            </a:pPr>
            <a:r>
              <a:rPr lang="ar-KW" sz="1400" b="1" dirty="0">
                <a:latin typeface="Sakkal Majalla" panose="02000000000000000000" pitchFamily="2" charset="-78"/>
                <a:cs typeface="Sakkal Majalla" panose="02000000000000000000" pitchFamily="2" charset="-78"/>
              </a:rPr>
              <a:t>توزيعات الأرباح لكل سهم ومعدل توزيع الأرباح المدفوعة</a:t>
            </a:r>
          </a:p>
          <a:p>
            <a:pPr algn="l">
              <a:spcBef>
                <a:spcPts val="0"/>
              </a:spcBef>
              <a:spcAft>
                <a:spcPts val="0"/>
              </a:spcAft>
            </a:pPr>
            <a:endParaRPr lang="en-IN" sz="1400" b="1" dirty="0">
              <a:solidFill>
                <a:srgbClr val="325998"/>
              </a:solidFill>
              <a:latin typeface="Sakkal Majalla" panose="02000000000000000000" pitchFamily="2" charset="-78"/>
              <a:cs typeface="Sakkal Majalla" panose="02000000000000000000" pitchFamily="2" charset="-78"/>
            </a:endParaRPr>
          </a:p>
          <a:p>
            <a:pPr marL="163513" indent="-157163" rtl="1">
              <a:spcBef>
                <a:spcPts val="0"/>
              </a:spcBef>
              <a:spcAft>
                <a:spcPts val="0"/>
              </a:spcAft>
              <a:buClr>
                <a:schemeClr val="bg2"/>
              </a:buClr>
              <a:buFont typeface="Wingdings" pitchFamily="2" charset="2"/>
              <a:buChar char="§"/>
            </a:pPr>
            <a:r>
              <a:rPr lang="ar-KW" sz="1400" dirty="0">
                <a:latin typeface="Sakkal Majalla" panose="02000000000000000000" pitchFamily="2" charset="-78"/>
                <a:cs typeface="Sakkal Majalla" panose="02000000000000000000" pitchFamily="2" charset="-78"/>
              </a:rPr>
              <a:t>اقترح أعضاء مجلس الإدارة توزيع أرباح نقدية بواقع 6 فلس للسهم الواحد حيث بلغت نسبة توزيع الأرباح المدفوعة 75% من ربحية السهم</a:t>
            </a:r>
          </a:p>
          <a:p>
            <a:pPr marL="163513" indent="-157163" rtl="1">
              <a:spcBef>
                <a:spcPts val="0"/>
              </a:spcBef>
              <a:spcAft>
                <a:spcPts val="0"/>
              </a:spcAft>
              <a:buClr>
                <a:schemeClr val="bg2"/>
              </a:buClr>
              <a:buFont typeface="Wingdings" pitchFamily="2" charset="2"/>
              <a:buChar char="§"/>
            </a:pPr>
            <a:r>
              <a:rPr lang="ar-KW" sz="1400" dirty="0">
                <a:latin typeface="Sakkal Majalla" panose="02000000000000000000" pitchFamily="2" charset="-78"/>
                <a:cs typeface="Sakkal Majalla" panose="02000000000000000000" pitchFamily="2" charset="-78"/>
              </a:rPr>
              <a:t>وافقت الجمعية العمومية على توزيع أرباح نقدية بواقع 5 فلس للسهم الواحد للسنة المالية المنتهية في 2022</a:t>
            </a:r>
          </a:p>
          <a:p>
            <a:pPr marL="6350" algn="just">
              <a:spcBef>
                <a:spcPts val="0"/>
              </a:spcBef>
              <a:spcAft>
                <a:spcPts val="0"/>
              </a:spcAft>
              <a:buClr>
                <a:srgbClr val="27AAE1"/>
              </a:buClr>
            </a:pPr>
            <a:endParaRPr lang="en-US" sz="1400"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2431F148-16DA-BE48-999D-04C337B93C3A}"/>
              </a:ext>
            </a:extLst>
          </p:cNvPr>
          <p:cNvSpPr txBox="1"/>
          <p:nvPr/>
        </p:nvSpPr>
        <p:spPr>
          <a:xfrm>
            <a:off x="6048376" y="1946708"/>
            <a:ext cx="3527424" cy="1097824"/>
          </a:xfrm>
          <a:prstGeom prst="rect">
            <a:avLst/>
          </a:prstGeom>
          <a:noFill/>
        </p:spPr>
        <p:txBody>
          <a:bodyPr wrap="square" lIns="0" tIns="0" rIns="0" bIns="0" rtlCol="0">
            <a:noAutofit/>
          </a:bodyPr>
          <a:lstStyle/>
          <a:p>
            <a:pPr algn="ctr" defTabSz="976945" rtl="1">
              <a:lnSpc>
                <a:spcPts val="1600"/>
              </a:lnSpc>
              <a:spcBef>
                <a:spcPts val="0"/>
              </a:spcBef>
              <a:spcAft>
                <a:spcPts val="0"/>
              </a:spcAft>
            </a:pPr>
            <a:r>
              <a:rPr lang="ar-KW" sz="1400" b="1" dirty="0">
                <a:latin typeface="Sakkal Majalla" panose="02000000000000000000" pitchFamily="2" charset="-78"/>
                <a:cs typeface="Sakkal Majalla" panose="02000000000000000000" pitchFamily="2" charset="-78"/>
              </a:rPr>
              <a:t>العائد على حقوق الملكية</a:t>
            </a:r>
            <a:r>
              <a:rPr lang="ar-KW" sz="1400" b="1" baseline="30000" dirty="0">
                <a:latin typeface="Sakkal Majalla" panose="02000000000000000000" pitchFamily="2" charset="-78"/>
                <a:cs typeface="Sakkal Majalla" panose="02000000000000000000" pitchFamily="2" charset="-78"/>
              </a:rPr>
              <a:t>1</a:t>
            </a:r>
          </a:p>
          <a:p>
            <a:pPr algn="ctr" defTabSz="976945" rtl="1">
              <a:lnSpc>
                <a:spcPts val="1600"/>
              </a:lnSpc>
              <a:spcBef>
                <a:spcPts val="0"/>
              </a:spcBef>
              <a:spcAft>
                <a:spcPts val="0"/>
              </a:spcAft>
            </a:pPr>
            <a:endParaRPr lang="ar-KW" sz="1400" b="1" dirty="0">
              <a:solidFill>
                <a:schemeClr val="tx2"/>
              </a:solidFill>
              <a:latin typeface="Sakkal Majalla" panose="02000000000000000000" pitchFamily="2" charset="-78"/>
              <a:cs typeface="Sakkal Majalla" panose="02000000000000000000" pitchFamily="2" charset="-78"/>
            </a:endParaRPr>
          </a:p>
          <a:p>
            <a:pPr marL="173038" indent="-173038" defTabSz="976945" rtl="1">
              <a:lnSpc>
                <a:spcPts val="1600"/>
              </a:lnSpc>
              <a:spcBef>
                <a:spcPts val="0"/>
              </a:spcBef>
              <a:spcAft>
                <a:spcPts val="0"/>
              </a:spcAft>
              <a:buClr>
                <a:schemeClr val="bg2"/>
              </a:buClr>
              <a:buFont typeface="Wingdings" pitchFamily="2" charset="2"/>
              <a:buChar char="§"/>
            </a:pPr>
            <a:r>
              <a:rPr lang="ar-KW" sz="1400" dirty="0">
                <a:highlight>
                  <a:srgbClr val="FFFFFF"/>
                </a:highlight>
                <a:latin typeface="Sakkal Majalla" panose="02000000000000000000" pitchFamily="2" charset="-78"/>
                <a:cs typeface="Sakkal Majalla" panose="02000000000000000000" pitchFamily="2" charset="-78"/>
              </a:rPr>
              <a:t>بلغ العائد على حقوق الملكية 3.96% على أساس سنوي  بسبب الزيادة في ايرادات الفوائد وايرادات توزيعات أرباح والايرادات الناتجة من الأنشطة العقارية</a:t>
            </a:r>
            <a:endParaRPr lang="en-IN" sz="1400" b="1" dirty="0">
              <a:solidFill>
                <a:schemeClr val="tx2"/>
              </a:solidFill>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id="{2AC2CFC8-A0D1-164E-A31A-21F35A2F77C1}"/>
              </a:ext>
            </a:extLst>
          </p:cNvPr>
          <p:cNvSpPr txBox="1"/>
          <p:nvPr/>
        </p:nvSpPr>
        <p:spPr>
          <a:xfrm>
            <a:off x="4953663" y="6477701"/>
            <a:ext cx="4622137" cy="134652"/>
          </a:xfrm>
          <a:prstGeom prst="rect">
            <a:avLst/>
          </a:prstGeom>
          <a:noFill/>
        </p:spPr>
        <p:txBody>
          <a:bodyPr wrap="square" lIns="0" tIns="0" rIns="0" bIns="0" rtlCol="0" anchor="b" anchorCtr="0">
            <a:spAutoFit/>
          </a:bodyPr>
          <a:lstStyle>
            <a:defPPr>
              <a:defRPr lang="en-US"/>
            </a:defPPr>
            <a:lvl1pPr algn="l">
              <a:lnSpc>
                <a:spcPts val="1400"/>
              </a:lnSpc>
              <a:defRPr sz="900">
                <a:latin typeface="+mj-lt"/>
              </a:defRPr>
            </a:lvl1pPr>
          </a:lstStyle>
          <a:p>
            <a:pPr algn="r" rtl="1">
              <a:lnSpc>
                <a:spcPts val="962"/>
              </a:lnSpc>
            </a:pPr>
            <a:r>
              <a:rPr lang="ar-KW" sz="1000" i="1" dirty="0">
                <a:solidFill>
                  <a:schemeClr val="accent1"/>
                </a:solidFill>
                <a:latin typeface="Sakkal Majalla" panose="02000000000000000000" pitchFamily="2" charset="-78"/>
                <a:cs typeface="Sakkal Majalla" panose="02000000000000000000" pitchFamily="2" charset="-78"/>
              </a:rPr>
              <a:t>1.العائد على حقوق المليكة: صافي الربح الخاص بمالكي الشركة الام لاخر  اثني عشر شهر على مجموع حقوق ملكية المساهمين </a:t>
            </a:r>
          </a:p>
        </p:txBody>
      </p:sp>
      <p:sp>
        <p:nvSpPr>
          <p:cNvPr id="12" name="Rectangle 11">
            <a:extLst>
              <a:ext uri="{FF2B5EF4-FFF2-40B4-BE49-F238E27FC236}">
                <a16:creationId xmlns:a16="http://schemas.microsoft.com/office/drawing/2014/main" id="{08D3D820-F246-DE40-A34D-BAFFBA5AABE3}"/>
              </a:ext>
            </a:extLst>
          </p:cNvPr>
          <p:cNvSpPr/>
          <p:nvPr/>
        </p:nvSpPr>
        <p:spPr bwMode="auto">
          <a:xfrm>
            <a:off x="650255" y="5425251"/>
            <a:ext cx="3527426" cy="307708"/>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76945" rtl="1">
              <a:lnSpc>
                <a:spcPts val="1282"/>
              </a:lnSpc>
              <a:spcBef>
                <a:spcPts val="0"/>
              </a:spcBef>
              <a:spcAft>
                <a:spcPts val="0"/>
              </a:spcAft>
            </a:pPr>
            <a:r>
              <a:rPr lang="ar-KW" sz="1200" dirty="0">
                <a:highlight>
                  <a:srgbClr val="FFFFFF"/>
                </a:highlight>
                <a:latin typeface="Sakkal Majalla" panose="02000000000000000000" pitchFamily="2" charset="-78"/>
                <a:cs typeface="Sakkal Majalla" panose="02000000000000000000" pitchFamily="2" charset="-78"/>
              </a:rPr>
              <a:t>توزيع الأرباح المدفوعة                      توزيعات الأرباح </a:t>
            </a:r>
            <a:endParaRPr lang="en-IN" sz="1200" dirty="0">
              <a:highlight>
                <a:srgbClr val="FFFFFF"/>
              </a:highlight>
              <a:latin typeface="Sakkal Majalla" panose="02000000000000000000" pitchFamily="2" charset="-78"/>
              <a:cs typeface="Sakkal Majalla" panose="02000000000000000000" pitchFamily="2" charset="-78"/>
            </a:endParaRPr>
          </a:p>
        </p:txBody>
      </p:sp>
      <p:cxnSp>
        <p:nvCxnSpPr>
          <p:cNvPr id="4" name="Straight Connector 3">
            <a:extLst>
              <a:ext uri="{FF2B5EF4-FFF2-40B4-BE49-F238E27FC236}">
                <a16:creationId xmlns:a16="http://schemas.microsoft.com/office/drawing/2014/main" id="{4E888F91-D044-5546-8D30-E76640553383}"/>
              </a:ext>
            </a:extLst>
          </p:cNvPr>
          <p:cNvCxnSpPr/>
          <p:nvPr/>
        </p:nvCxnSpPr>
        <p:spPr bwMode="auto">
          <a:xfrm>
            <a:off x="3523640" y="5612500"/>
            <a:ext cx="248307" cy="0"/>
          </a:xfrm>
          <a:prstGeom prst="line">
            <a:avLst/>
          </a:prstGeom>
          <a:solidFill>
            <a:schemeClr val="accent1"/>
          </a:solidFill>
          <a:ln w="15875" cap="rnd" cmpd="sng" algn="ctr">
            <a:solidFill>
              <a:schemeClr val="tx2"/>
            </a:solidFill>
            <a:prstDash val="solid"/>
            <a:round/>
            <a:headEnd type="none" w="med" len="med"/>
            <a:tailEnd type="none" w="med" len="med"/>
          </a:ln>
          <a:effectLst/>
        </p:spPr>
      </p:cxnSp>
      <p:sp>
        <p:nvSpPr>
          <p:cNvPr id="13" name="Rounded Rectangle 12">
            <a:extLst>
              <a:ext uri="{FF2B5EF4-FFF2-40B4-BE49-F238E27FC236}">
                <a16:creationId xmlns:a16="http://schemas.microsoft.com/office/drawing/2014/main" id="{8CCC116A-5C92-C742-B10E-0859C90105FF}"/>
              </a:ext>
            </a:extLst>
          </p:cNvPr>
          <p:cNvSpPr/>
          <p:nvPr/>
        </p:nvSpPr>
        <p:spPr bwMode="auto">
          <a:xfrm>
            <a:off x="2147916" y="5576500"/>
            <a:ext cx="248306" cy="45719"/>
          </a:xfrm>
          <a:prstGeom prst="roundRect">
            <a:avLst>
              <a:gd name="adj" fmla="val 8975"/>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KW" sz="1800" b="0" i="0" u="none" strike="noStrike" cap="none" normalizeH="0" baseline="0">
              <a:ln>
                <a:noFill/>
              </a:ln>
              <a:solidFill>
                <a:schemeClr val="tx1"/>
              </a:solidFill>
              <a:effectLst/>
              <a:latin typeface="Tahoma" pitchFamily="34" charset="0"/>
              <a:cs typeface="Tahoma" pitchFamily="34" charset="0"/>
            </a:endParaRPr>
          </a:p>
        </p:txBody>
      </p:sp>
      <p:graphicFrame>
        <p:nvGraphicFramePr>
          <p:cNvPr id="7" name="Chart 6">
            <a:extLst>
              <a:ext uri="{FF2B5EF4-FFF2-40B4-BE49-F238E27FC236}">
                <a16:creationId xmlns:a16="http://schemas.microsoft.com/office/drawing/2014/main" id="{FBBAA206-154D-5DCE-8DB6-5A4322378188}"/>
              </a:ext>
            </a:extLst>
          </p:cNvPr>
          <p:cNvGraphicFramePr>
            <a:graphicFrameLocks/>
          </p:cNvGraphicFramePr>
          <p:nvPr>
            <p:extLst>
              <p:ext uri="{D42A27DB-BD31-4B8C-83A1-F6EECF244321}">
                <p14:modId xmlns:p14="http://schemas.microsoft.com/office/powerpoint/2010/main" val="4076724510"/>
              </p:ext>
            </p:extLst>
          </p:nvPr>
        </p:nvGraphicFramePr>
        <p:xfrm>
          <a:off x="5873916" y="3957100"/>
          <a:ext cx="4143376" cy="189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79C7CD8-AF84-C593-B5EB-C84C34798471}"/>
              </a:ext>
            </a:extLst>
          </p:cNvPr>
          <p:cNvGraphicFramePr>
            <a:graphicFrameLocks/>
          </p:cNvGraphicFramePr>
          <p:nvPr>
            <p:extLst>
              <p:ext uri="{D42A27DB-BD31-4B8C-83A1-F6EECF244321}">
                <p14:modId xmlns:p14="http://schemas.microsoft.com/office/powerpoint/2010/main" val="649470705"/>
              </p:ext>
            </p:extLst>
          </p:nvPr>
        </p:nvGraphicFramePr>
        <p:xfrm>
          <a:off x="725322" y="3492158"/>
          <a:ext cx="3650933" cy="2045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166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43B3D-5C89-5543-8B4F-ED3E18CA0D13}"/>
              </a:ext>
            </a:extLst>
          </p:cNvPr>
          <p:cNvSpPr>
            <a:spLocks noGrp="1"/>
          </p:cNvSpPr>
          <p:nvPr>
            <p:ph type="title"/>
          </p:nvPr>
        </p:nvSpPr>
        <p:spPr/>
        <p:txBody>
          <a:bodyPr/>
          <a:lstStyle/>
          <a:p>
            <a:pPr lvl="0">
              <a:defRPr/>
            </a:pPr>
            <a:r>
              <a:rPr lang="ar-SA" dirty="0"/>
              <a:t>المؤشرات الرئيسية للربح والخسارة</a:t>
            </a:r>
            <a:endParaRPr lang="en-US" baseline="-25000" dirty="0">
              <a:solidFill>
                <a:schemeClr val="accent1"/>
              </a:solidFill>
            </a:endParaRPr>
          </a:p>
        </p:txBody>
      </p:sp>
      <p:sp>
        <p:nvSpPr>
          <p:cNvPr id="6" name="TextBox 5">
            <a:extLst>
              <a:ext uri="{FF2B5EF4-FFF2-40B4-BE49-F238E27FC236}">
                <a16:creationId xmlns:a16="http://schemas.microsoft.com/office/drawing/2014/main" id="{4093306A-58A6-EB43-8B09-9354446681AB}"/>
              </a:ext>
            </a:extLst>
          </p:cNvPr>
          <p:cNvSpPr txBox="1"/>
          <p:nvPr/>
        </p:nvSpPr>
        <p:spPr>
          <a:xfrm>
            <a:off x="1008064" y="1979613"/>
            <a:ext cx="3527423" cy="215444"/>
          </a:xfrm>
          <a:prstGeom prst="rect">
            <a:avLst/>
          </a:prstGeom>
          <a:noFill/>
        </p:spPr>
        <p:txBody>
          <a:bodyPr wrap="square" lIns="0" tIns="0" rIns="0" bIns="0" rtlCol="0" anchor="ctr" anchorCtr="0">
            <a:spAutoFit/>
          </a:bodyPr>
          <a:lstStyle/>
          <a:p>
            <a:pPr algn="ctr"/>
            <a:r>
              <a:rPr lang="ar-KW" sz="1400" b="1" dirty="0">
                <a:latin typeface="Sakkal Majalla" panose="02000000000000000000" pitchFamily="2" charset="-78"/>
                <a:cs typeface="Sakkal Majalla" panose="02000000000000000000" pitchFamily="2" charset="-78"/>
              </a:rPr>
              <a:t>تحليل إيرادات عام 2023</a:t>
            </a:r>
            <a:endParaRPr lang="en-US" sz="14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50E4CDF2-1190-CF48-871D-12C713953B81}"/>
              </a:ext>
            </a:extLst>
          </p:cNvPr>
          <p:cNvSpPr txBox="1"/>
          <p:nvPr/>
        </p:nvSpPr>
        <p:spPr>
          <a:xfrm>
            <a:off x="1008064" y="5006208"/>
            <a:ext cx="3313989" cy="1477328"/>
          </a:xfrm>
          <a:prstGeom prst="rect">
            <a:avLst/>
          </a:prstGeom>
          <a:noFill/>
        </p:spPr>
        <p:txBody>
          <a:bodyPr wrap="square" lIns="0" tIns="0" rIns="0" bIns="0" rtlCol="0">
            <a:spAutoFit/>
          </a:bodyPr>
          <a:lstStyle/>
          <a:p>
            <a:pPr rtl="1">
              <a:buClr>
                <a:schemeClr val="bg2"/>
              </a:buClr>
            </a:pPr>
            <a:r>
              <a:rPr lang="ar-KW" sz="1200" b="1" dirty="0">
                <a:solidFill>
                  <a:srgbClr val="000000"/>
                </a:solidFill>
                <a:latin typeface="Sakkal Majalla" panose="02000000000000000000" pitchFamily="2" charset="-78"/>
                <a:cs typeface="Sakkal Majalla" panose="02000000000000000000" pitchFamily="2" charset="-78"/>
              </a:rPr>
              <a:t>ملاحظات:</a:t>
            </a:r>
          </a:p>
          <a:p>
            <a:pPr marL="119063" indent="-119063" rtl="1">
              <a:buClr>
                <a:schemeClr val="bg2"/>
              </a:buClr>
              <a:buFont typeface="Wingdings" pitchFamily="2" charset="2"/>
              <a:buChar char="§"/>
            </a:pPr>
            <a:r>
              <a:rPr lang="ar-KW" sz="1200" dirty="0">
                <a:solidFill>
                  <a:srgbClr val="000000"/>
                </a:solidFill>
                <a:latin typeface="Sakkal Majalla" panose="02000000000000000000" pitchFamily="2" charset="-78"/>
                <a:cs typeface="Sakkal Majalla" panose="02000000000000000000" pitchFamily="2" charset="-78"/>
              </a:rPr>
              <a:t>تشمل أتعاب الإدارة والعمولات أتعاب إدارة الأصول والخدمات المصرفية الاستثمارية</a:t>
            </a:r>
          </a:p>
          <a:p>
            <a:pPr marL="119063" indent="-119063" rtl="1">
              <a:buClr>
                <a:schemeClr val="bg2"/>
              </a:buClr>
              <a:buFont typeface="Wingdings" pitchFamily="2" charset="2"/>
              <a:buChar char="§"/>
            </a:pPr>
            <a:r>
              <a:rPr lang="ar-KW" sz="1200" dirty="0">
                <a:solidFill>
                  <a:srgbClr val="000000"/>
                </a:solidFill>
                <a:latin typeface="Sakkal Majalla" panose="02000000000000000000" pitchFamily="2" charset="-78"/>
                <a:cs typeface="Sakkal Majalla" panose="02000000000000000000" pitchFamily="2" charset="-78"/>
              </a:rPr>
              <a:t>تتضمن مصادر أخرى للدخل من معاملات بالعملة الأجنبية ومصادر ايرادات أخرى</a:t>
            </a:r>
          </a:p>
          <a:p>
            <a:pPr marL="119063" indent="-119063" rtl="1">
              <a:buClr>
                <a:schemeClr val="bg2"/>
              </a:buClr>
              <a:buFont typeface="Wingdings" pitchFamily="2" charset="2"/>
              <a:buChar char="§"/>
            </a:pPr>
            <a:r>
              <a:rPr lang="ar-KW" sz="1200" dirty="0">
                <a:solidFill>
                  <a:srgbClr val="000000"/>
                </a:solidFill>
                <a:latin typeface="Sakkal Majalla" panose="02000000000000000000" pitchFamily="2" charset="-78"/>
                <a:cs typeface="Sakkal Majalla" panose="02000000000000000000" pitchFamily="2" charset="-78"/>
              </a:rPr>
              <a:t>يتضمن العائد على الاستثمارات الرئيسية الاستثمارات في الأسهم الخليجية والدولية والدخل الثابت، والعقار، الاستثمارات الدولية، والملكية الخاصة</a:t>
            </a:r>
            <a:endParaRPr lang="en-US" sz="1200" dirty="0">
              <a:solidFill>
                <a:srgbClr val="000000"/>
              </a:solidFill>
              <a:latin typeface="Sakkal Majalla" panose="02000000000000000000" pitchFamily="2" charset="-78"/>
              <a:cs typeface="Sakkal Majalla" panose="02000000000000000000" pitchFamily="2" charset="-78"/>
            </a:endParaRPr>
          </a:p>
          <a:p>
            <a:pPr marL="171450" indent="-171450">
              <a:buClr>
                <a:schemeClr val="bg2"/>
              </a:buClr>
              <a:buFont typeface="Wingdings" pitchFamily="2" charset="2"/>
              <a:buChar char="§"/>
            </a:pPr>
            <a:endParaRPr lang="en-US" sz="1200" dirty="0">
              <a:solidFill>
                <a:srgbClr val="000000"/>
              </a:solidFill>
              <a:latin typeface="Sakkal Majalla" panose="02000000000000000000" pitchFamily="2" charset="-78"/>
              <a:cs typeface="Sakkal Majalla" panose="02000000000000000000" pitchFamily="2" charset="-78"/>
            </a:endParaRPr>
          </a:p>
        </p:txBody>
      </p:sp>
      <p:graphicFrame>
        <p:nvGraphicFramePr>
          <p:cNvPr id="8" name="Table 7">
            <a:extLst>
              <a:ext uri="{FF2B5EF4-FFF2-40B4-BE49-F238E27FC236}">
                <a16:creationId xmlns:a16="http://schemas.microsoft.com/office/drawing/2014/main" id="{7CE1DC9B-7498-1245-8351-42A278263451}"/>
              </a:ext>
            </a:extLst>
          </p:cNvPr>
          <p:cNvGraphicFramePr>
            <a:graphicFrameLocks noGrp="1"/>
          </p:cNvGraphicFramePr>
          <p:nvPr>
            <p:extLst>
              <p:ext uri="{D42A27DB-BD31-4B8C-83A1-F6EECF244321}">
                <p14:modId xmlns:p14="http://schemas.microsoft.com/office/powerpoint/2010/main" val="4065720082"/>
              </p:ext>
            </p:extLst>
          </p:nvPr>
        </p:nvGraphicFramePr>
        <p:xfrm>
          <a:off x="4535800" y="1979613"/>
          <a:ext cx="5040000" cy="4937760"/>
        </p:xfrm>
        <a:graphic>
          <a:graphicData uri="http://schemas.openxmlformats.org/drawingml/2006/table">
            <a:tbl>
              <a:tblPr rtl="1"/>
              <a:tblGrid>
                <a:gridCol w="3744000">
                  <a:extLst>
                    <a:ext uri="{9D8B030D-6E8A-4147-A177-3AD203B41FA5}">
                      <a16:colId xmlns:a16="http://schemas.microsoft.com/office/drawing/2014/main" val="1222054537"/>
                    </a:ext>
                  </a:extLst>
                </a:gridCol>
                <a:gridCol w="432000">
                  <a:extLst>
                    <a:ext uri="{9D8B030D-6E8A-4147-A177-3AD203B41FA5}">
                      <a16:colId xmlns:a16="http://schemas.microsoft.com/office/drawing/2014/main" val="1475152779"/>
                    </a:ext>
                  </a:extLst>
                </a:gridCol>
                <a:gridCol w="432000">
                  <a:extLst>
                    <a:ext uri="{9D8B030D-6E8A-4147-A177-3AD203B41FA5}">
                      <a16:colId xmlns:a16="http://schemas.microsoft.com/office/drawing/2014/main" val="1499309454"/>
                    </a:ext>
                  </a:extLst>
                </a:gridCol>
                <a:gridCol w="432000">
                  <a:extLst>
                    <a:ext uri="{9D8B030D-6E8A-4147-A177-3AD203B41FA5}">
                      <a16:colId xmlns:a16="http://schemas.microsoft.com/office/drawing/2014/main" val="2947755035"/>
                    </a:ext>
                  </a:extLst>
                </a:gridCol>
              </a:tblGrid>
              <a:tr h="0">
                <a:tc rowSpan="2">
                  <a:txBody>
                    <a:bodyPr/>
                    <a:lstStyle/>
                    <a:p>
                      <a:pPr algn="r" rtl="1" fontAlgn="ctr"/>
                      <a:r>
                        <a:rPr lang="ar-KW" sz="1200" b="1" i="0" u="none" strike="noStrike" baseline="0" dirty="0">
                          <a:solidFill>
                            <a:srgbClr val="325998"/>
                          </a:solidFill>
                          <a:effectLst/>
                          <a:latin typeface="Sakkal Majalla" panose="02000000000000000000" pitchFamily="2" charset="-78"/>
                          <a:cs typeface="Sakkal Majalla" panose="02000000000000000000" pitchFamily="2" charset="-78"/>
                        </a:rPr>
                        <a:t>(ألف دينار كويتي)</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1" fontAlgn="ct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السنة المنتهية في</a:t>
                      </a:r>
                      <a:endParaRPr lang="ar-KW" sz="1200" b="1" i="0" u="none" strike="noStrike" dirty="0">
                        <a:solidFill>
                          <a:schemeClr val="tx2"/>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ar-KW"/>
                    </a:p>
                  </a:txBody>
                  <a:tcP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rowSpan="2">
                  <a:txBody>
                    <a:bodyPr/>
                    <a:lstStyle/>
                    <a:p>
                      <a:pPr algn="ctr" rtl="1" fontAlgn="ct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سنوياً </a:t>
                      </a:r>
                    </a:p>
                    <a:p>
                      <a:pPr algn="ctr" rtl="1" fontAlgn="ct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النمو</a:t>
                      </a:r>
                      <a:endParaRPr lang="en-US" sz="1200" b="1" i="0" u="none" strike="noStrike" baseline="0" dirty="0">
                        <a:solidFill>
                          <a:schemeClr val="tx2"/>
                        </a:solidFill>
                        <a:effectLst/>
                        <a:latin typeface="Sakkal Majalla" panose="02000000000000000000" pitchFamily="2" charset="-78"/>
                        <a:cs typeface="Sakkal Majalla" panose="02000000000000000000" pitchFamily="2" charset="-78"/>
                      </a:endParaRPr>
                    </a:p>
                    <a:p>
                      <a:pPr algn="ctr" rtl="1" fontAlgn="ct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3855006"/>
                  </a:ext>
                </a:extLst>
              </a:tr>
              <a:tr h="0">
                <a:tc vMerge="1">
                  <a:txBody>
                    <a:bodyPr/>
                    <a:lstStyle/>
                    <a:p>
                      <a:endParaRPr lang="ar-KW"/>
                    </a:p>
                  </a:txBody>
                  <a:tcPr/>
                </a:tc>
                <a:tc>
                  <a:txBody>
                    <a:bodyPr/>
                    <a:lstStyle/>
                    <a:p>
                      <a:pPr algn="ctr" rtl="1" fontAlgn="ct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2023</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ct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2022</a:t>
                      </a:r>
                    </a:p>
                  </a:txBody>
                  <a:tcPr marL="0" marR="0" marT="0" marB="0" anchor="ctr">
                    <a:lnL>
                      <a:noFill/>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1" fontAlgn="ctr"/>
                      <a:endParaRPr lang="ar-KW" sz="900" b="1" i="0" u="none" strike="noStrike" baseline="0" dirty="0">
                        <a:solidFill>
                          <a:srgbClr val="325998"/>
                        </a:solidFill>
                        <a:effectLst/>
                        <a:latin typeface="Helvetica" panose="020B0604020202020204" pitchFamily="34" charset="0"/>
                        <a:cs typeface="Helvetica" panose="020B0604020202020204" pitchFamily="34" charset="0"/>
                      </a:endParaRP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22531218"/>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أتعاب إدارة وعمولات</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8,013</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11,269</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IN" sz="1200" b="0" i="0" u="none" strike="noStrike" dirty="0">
                          <a:solidFill>
                            <a:srgbClr val="000000"/>
                          </a:solidFill>
                          <a:effectLst/>
                          <a:latin typeface="Sakkal Majalla" panose="02000000000000000000" pitchFamily="2" charset="-78"/>
                          <a:cs typeface="Sakkal Majalla" panose="02000000000000000000" pitchFamily="2" charset="-78"/>
                        </a:rPr>
                        <a:t>(%</a:t>
                      </a:r>
                      <a:r>
                        <a:rPr lang="ar-KW" sz="1200" b="0" i="0" u="none" strike="noStrike" dirty="0">
                          <a:solidFill>
                            <a:srgbClr val="000000"/>
                          </a:solidFill>
                          <a:effectLst/>
                          <a:latin typeface="Sakkal Majalla" panose="02000000000000000000" pitchFamily="2" charset="-78"/>
                          <a:cs typeface="Sakkal Majalla" panose="02000000000000000000" pitchFamily="2" charset="-78"/>
                        </a:rPr>
                        <a:t>29</a:t>
                      </a:r>
                      <a:r>
                        <a:rPr lang="en-IN" sz="1200" b="0" i="0" u="none" strike="noStrike" dirty="0">
                          <a:solidFill>
                            <a:srgbClr val="000000"/>
                          </a:solidFill>
                          <a:effectLst/>
                          <a:latin typeface="Sakkal Majalla" panose="02000000000000000000" pitchFamily="2" charset="-78"/>
                          <a:cs typeface="Sakkal Majalla" panose="02000000000000000000" pitchFamily="2" charset="-78"/>
                        </a:rPr>
                        <a:t>)</a:t>
                      </a: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34553453"/>
                  </a:ext>
                </a:extLst>
              </a:tr>
              <a:tr h="0">
                <a:tc>
                  <a:txBody>
                    <a:bodyPr/>
                    <a:lstStyle/>
                    <a:p>
                      <a:pPr algn="r" rtl="1" fontAlgn="ctr"/>
                      <a:r>
                        <a:rPr lang="ar-KW" sz="1200" b="0" i="0" u="none" strike="noStrike" kern="1200" baseline="0" dirty="0">
                          <a:solidFill>
                            <a:srgbClr val="000000"/>
                          </a:solidFill>
                          <a:effectLst/>
                          <a:latin typeface="Sakkal Majalla" panose="02000000000000000000" pitchFamily="2" charset="-78"/>
                          <a:ea typeface="+mn-ea"/>
                          <a:cs typeface="Sakkal Majalla" panose="02000000000000000000" pitchFamily="2" charset="-78"/>
                        </a:rPr>
                        <a:t>إيرادات فوائد</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1,007</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461</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marL="0" marR="0" lvl="0" indent="0" algn="ctr" defTabSz="940822" rtl="0" eaLnBrk="1" fontAlgn="ctr" latinLnBrk="0" hangingPunct="1">
                        <a:lnSpc>
                          <a:spcPct val="100000"/>
                        </a:lnSpc>
                        <a:spcBef>
                          <a:spcPts val="0"/>
                        </a:spcBef>
                        <a:spcAft>
                          <a:spcPts val="0"/>
                        </a:spcAft>
                        <a:buClrTx/>
                        <a:buSzTx/>
                        <a:buFontTx/>
                        <a:buNone/>
                        <a:tabLst/>
                        <a:defRPr/>
                      </a:pP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2445146597"/>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إيرادات توزيعات الأرباح</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1,454</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861</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69%</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3199767953"/>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الخسارة من الاستثمارات بالقيمة العادلة من خلال الأرباح أو الخسائر</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(630)</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727</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818957047"/>
                  </a:ext>
                </a:extLst>
              </a:tr>
              <a:tr h="0">
                <a:tc>
                  <a:txBody>
                    <a:bodyPr/>
                    <a:lstStyle/>
                    <a:p>
                      <a:pPr algn="r" rtl="1" fontAlgn="ctr"/>
                      <a:r>
                        <a:rPr lang="ar-KW" sz="1200" b="0" i="0" u="none" strike="noStrike" kern="1200" baseline="0" dirty="0">
                          <a:solidFill>
                            <a:srgbClr val="000000"/>
                          </a:solidFill>
                          <a:effectLst/>
                          <a:latin typeface="Sakkal Majalla" panose="02000000000000000000" pitchFamily="2" charset="-78"/>
                          <a:ea typeface="+mn-ea"/>
                          <a:cs typeface="Sakkal Majalla" panose="02000000000000000000" pitchFamily="2" charset="-78"/>
                        </a:rPr>
                        <a:t>(الخسارة) الربح من خصوم مالية بالقيمه العادله من خلال الارباح او الخسائر</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(13)</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9</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925941059"/>
                  </a:ext>
                </a:extLst>
              </a:tr>
              <a:tr h="0">
                <a:tc>
                  <a:txBody>
                    <a:bodyPr/>
                    <a:lstStyle/>
                    <a:p>
                      <a:pPr algn="r" rtl="1" fontAlgn="ctr"/>
                      <a:r>
                        <a:rPr lang="ar-KW" sz="1200" b="0" i="0" u="none" strike="noStrike" kern="1200" baseline="0" dirty="0">
                          <a:solidFill>
                            <a:srgbClr val="000000"/>
                          </a:solidFill>
                          <a:effectLst/>
                          <a:latin typeface="Sakkal Majalla" panose="02000000000000000000" pitchFamily="2" charset="-78"/>
                          <a:ea typeface="+mn-ea"/>
                          <a:cs typeface="Sakkal Majalla" panose="02000000000000000000" pitchFamily="2" charset="-78"/>
                        </a:rPr>
                        <a:t>ربح من اصول مالية بالقيمه العادله من خلال الدخل الشامل الاخر</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6</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32478562"/>
                  </a:ext>
                </a:extLst>
              </a:tr>
              <a:tr h="0">
                <a:tc>
                  <a:txBody>
                    <a:bodyPr/>
                    <a:lstStyle/>
                    <a:p>
                      <a:pPr algn="r" rtl="1" fontAlgn="ctr"/>
                      <a:r>
                        <a:rPr lang="ar-KW" sz="1200" b="0" i="0" u="none" strike="noStrike" kern="1200" baseline="0" dirty="0">
                          <a:solidFill>
                            <a:srgbClr val="000000"/>
                          </a:solidFill>
                          <a:effectLst/>
                          <a:latin typeface="Sakkal Majalla" panose="02000000000000000000" pitchFamily="2" charset="-78"/>
                          <a:ea typeface="+mn-ea"/>
                          <a:cs typeface="Sakkal Majalla" panose="02000000000000000000" pitchFamily="2" charset="-78"/>
                        </a:rPr>
                        <a:t>حصة في نتائج شركات زميلة وشركات محاصة</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(287)</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(105)</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206038310"/>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ربح من استرداد جزئي لاستثمار في شركه زميله</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9</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2335141476"/>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ربح تقديري من عدم تجميع شكره تابعه</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1,057</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3017918017"/>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ربح من بيع عقارات استثمارية</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11,691</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1,254</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3026806339"/>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صافي إيرادات تأجير</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marL="0" algn="ctr" defTabSz="914400" rtl="0" eaLnBrk="1" fontAlgn="ctr" latinLnBrk="0" hangingPunct="1"/>
                      <a:r>
                        <a:rPr lang="ar-KW" sz="1200" b="1" i="0" u="none" strike="noStrike" kern="1200" dirty="0">
                          <a:solidFill>
                            <a:srgbClr val="000000"/>
                          </a:solidFill>
                          <a:effectLst/>
                          <a:latin typeface="Sakkal Majalla" panose="02000000000000000000" pitchFamily="2" charset="-78"/>
                          <a:ea typeface="+mn-ea"/>
                          <a:cs typeface="Sakkal Majalla" panose="02000000000000000000" pitchFamily="2" charset="-78"/>
                        </a:rPr>
                        <a:t>2,192</a:t>
                      </a:r>
                      <a:endParaRPr lang="en-IN" sz="1200" b="1"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marL="0" algn="ctr" defTabSz="914400" rtl="0" eaLnBrk="1" fontAlgn="ctr" latinLnBrk="0" hangingPunct="1"/>
                      <a:r>
                        <a:rPr lang="ar-KW" sz="1200" b="0" i="0" u="none" strike="noStrike" kern="1200" dirty="0">
                          <a:solidFill>
                            <a:srgbClr val="000000"/>
                          </a:solidFill>
                          <a:effectLst/>
                          <a:latin typeface="Sakkal Majalla" panose="02000000000000000000" pitchFamily="2" charset="-78"/>
                          <a:ea typeface="+mn-ea"/>
                          <a:cs typeface="Sakkal Majalla" panose="02000000000000000000" pitchFamily="2" charset="-78"/>
                        </a:rPr>
                        <a:t>3,644</a:t>
                      </a:r>
                      <a:endParaRPr lang="en-IN"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(40%)</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5FB"/>
                    </a:solidFill>
                  </a:tcPr>
                </a:tc>
                <a:extLst>
                  <a:ext uri="{0D108BD9-81ED-4DB2-BD59-A6C34878D82A}">
                    <a16:rowId xmlns:a16="http://schemas.microsoft.com/office/drawing/2014/main" val="2392908035"/>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مصادر أخرى</a:t>
                      </a:r>
                      <a:r>
                        <a:rPr lang="en-US" sz="1200" b="0" i="0" u="none" strike="noStrike" baseline="0" dirty="0">
                          <a:solidFill>
                            <a:srgbClr val="000000"/>
                          </a:solidFill>
                          <a:effectLst/>
                          <a:latin typeface="Sakkal Majalla" panose="02000000000000000000" pitchFamily="2" charset="-78"/>
                          <a:cs typeface="Sakkal Majalla" panose="02000000000000000000" pitchFamily="2" charset="-78"/>
                        </a:rPr>
                        <a:t> </a:t>
                      </a: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للدخل </a:t>
                      </a:r>
                      <a:r>
                        <a:rPr lang="en-US" sz="1200" b="0" i="0" u="none" strike="noStrike" baseline="0" dirty="0">
                          <a:solidFill>
                            <a:srgbClr val="000000"/>
                          </a:solidFill>
                          <a:effectLst/>
                          <a:latin typeface="Sakkal Majalla" panose="02000000000000000000" pitchFamily="2" charset="-78"/>
                          <a:cs typeface="Sakkal Majalla" panose="02000000000000000000" pitchFamily="2" charset="-78"/>
                        </a:rPr>
                        <a:t>/</a:t>
                      </a:r>
                      <a:endParaRPr lang="ar-KW" sz="1200" b="0" i="0" u="none" strike="noStrike" baseline="0" dirty="0">
                        <a:solidFill>
                          <a:srgbClr val="000000"/>
                        </a:solidFill>
                        <a:effectLst/>
                        <a:latin typeface="Sakkal Majalla" panose="02000000000000000000" pitchFamily="2" charset="-78"/>
                        <a:cs typeface="Sakkal Majalla" panose="02000000000000000000" pitchFamily="2" charset="-78"/>
                      </a:endParaRP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1,825</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677</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2223926"/>
                  </a:ext>
                </a:extLst>
              </a:tr>
              <a:tr h="0">
                <a:tc>
                  <a:txBody>
                    <a:bodyPr/>
                    <a:lstStyle/>
                    <a:p>
                      <a:pPr algn="r" rtl="1" fontAlgn="ctr"/>
                      <a:r>
                        <a:rPr lang="ar-KW" sz="1200" b="1" i="0" u="none" strike="noStrike" baseline="0" dirty="0">
                          <a:solidFill>
                            <a:srgbClr val="000000"/>
                          </a:solidFill>
                          <a:effectLst/>
                          <a:latin typeface="Sakkal Majalla" panose="02000000000000000000" pitchFamily="2" charset="-78"/>
                          <a:cs typeface="Sakkal Majalla" panose="02000000000000000000" pitchFamily="2" charset="-78"/>
                        </a:rPr>
                        <a:t>إجمالي الإيرادات</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26,318</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18,803</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40%</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33944110"/>
                  </a:ext>
                </a:extLst>
              </a:tr>
              <a:tr h="0">
                <a:tc>
                  <a:txBody>
                    <a:bodyPr/>
                    <a:lstStyle/>
                    <a:p>
                      <a:pPr algn="r" rtl="1" fontAlgn="ctr"/>
                      <a:r>
                        <a:rPr lang="ar-KW" sz="1200" b="1" i="0" u="none" strike="noStrike" baseline="0" dirty="0">
                          <a:solidFill>
                            <a:srgbClr val="000000"/>
                          </a:solidFill>
                          <a:effectLst/>
                          <a:latin typeface="Sakkal Majalla" panose="02000000000000000000" pitchFamily="2" charset="-78"/>
                          <a:cs typeface="Sakkal Majalla" panose="02000000000000000000" pitchFamily="2" charset="-78"/>
                        </a:rPr>
                        <a:t>مصاريف تشغيلية</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(13,684)</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(11,588)</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18%</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3289373"/>
                  </a:ext>
                </a:extLst>
              </a:tr>
              <a:tr h="0">
                <a:tc>
                  <a:txBody>
                    <a:bodyPr/>
                    <a:lstStyle/>
                    <a:p>
                      <a:pPr algn="r" rtl="1" fontAlgn="ctr"/>
                      <a:r>
                        <a:rPr lang="ar-KW" sz="1200" b="1" i="0" u="none" strike="noStrike" baseline="0" dirty="0">
                          <a:solidFill>
                            <a:srgbClr val="000000"/>
                          </a:solidFill>
                          <a:effectLst/>
                          <a:latin typeface="Sakkal Majalla" panose="02000000000000000000" pitchFamily="2" charset="-78"/>
                          <a:cs typeface="Sakkal Majalla" panose="02000000000000000000" pitchFamily="2" charset="-78"/>
                        </a:rPr>
                        <a:t>الأرباح قبل الفوائد والضرائب</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12,634</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7,215</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75%</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77258647"/>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هامش (%)</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48%</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38%</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25%</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4314635"/>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تكاليف تمويل</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(3,521)</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(2,816)</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40822" rtl="0" eaLnBrk="1" fontAlgn="ctr" latinLnBrk="0" hangingPunct="1">
                        <a:lnSpc>
                          <a:spcPct val="100000"/>
                        </a:lnSpc>
                        <a:spcBef>
                          <a:spcPts val="0"/>
                        </a:spcBef>
                        <a:spcAft>
                          <a:spcPts val="0"/>
                        </a:spcAft>
                        <a:buClrTx/>
                        <a:buSzTx/>
                        <a:buFontTx/>
                        <a:buNone/>
                        <a:tabLst/>
                        <a:defRPr/>
                      </a:pPr>
                      <a:r>
                        <a:rPr lang="ar-KW" sz="1200" b="0" i="0" u="none" strike="noStrike" dirty="0">
                          <a:solidFill>
                            <a:srgbClr val="000000"/>
                          </a:solidFill>
                          <a:effectLst/>
                          <a:latin typeface="Sakkal Majalla" panose="02000000000000000000" pitchFamily="2" charset="-78"/>
                          <a:cs typeface="Sakkal Majalla" panose="02000000000000000000" pitchFamily="2" charset="-78"/>
                        </a:rPr>
                        <a:t>25%</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57988944"/>
                  </a:ext>
                </a:extLst>
              </a:tr>
              <a:tr h="0">
                <a:tc>
                  <a:txBody>
                    <a:bodyPr/>
                    <a:lstStyle/>
                    <a:p>
                      <a:pPr algn="r" rtl="1" fontAlgn="ct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مخصص لحصة مؤسسة الكويت للتقدم العلمي/ ضريبة دعم العمالة الوطنية / الزكاة/مكافأة أعضاء مجلس الادارة</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(311)</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(165)</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88%</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6449387"/>
                  </a:ext>
                </a:extLst>
              </a:tr>
              <a:tr h="0">
                <a:tc>
                  <a:txBody>
                    <a:bodyPr/>
                    <a:lstStyle/>
                    <a:p>
                      <a:pPr algn="r" rtl="1" fontAlgn="ctr"/>
                      <a:r>
                        <a:rPr lang="ar-KW" sz="1200" b="1" i="0" u="none" strike="noStrike" baseline="0" dirty="0">
                          <a:solidFill>
                            <a:srgbClr val="000000"/>
                          </a:solidFill>
                          <a:effectLst/>
                          <a:latin typeface="Sakkal Majalla" panose="02000000000000000000" pitchFamily="2" charset="-78"/>
                          <a:cs typeface="Sakkal Majalla" panose="02000000000000000000" pitchFamily="2" charset="-78"/>
                        </a:rPr>
                        <a:t>صافي الربح</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8,968</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4,676</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92%</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39772855"/>
                  </a:ext>
                </a:extLst>
              </a:tr>
              <a:tr h="0">
                <a:tc>
                  <a:txBody>
                    <a:bodyPr/>
                    <a:lstStyle/>
                    <a:p>
                      <a:pPr marL="0" marR="0" lvl="0" indent="0" algn="r" defTabSz="940822" rtl="1" eaLnBrk="1" fontAlgn="ctr" latinLnBrk="0" hangingPunct="1">
                        <a:lnSpc>
                          <a:spcPct val="100000"/>
                        </a:lnSpc>
                        <a:spcBef>
                          <a:spcPts val="0"/>
                        </a:spcBef>
                        <a:spcAft>
                          <a:spcPts val="0"/>
                        </a:spcAft>
                        <a:buClrTx/>
                        <a:buSzTx/>
                        <a:buFontTx/>
                        <a:buNone/>
                        <a:tabLst/>
                        <a:defRPr/>
                      </a:pPr>
                      <a:r>
                        <a:rPr lang="ar-KW" sz="1200" b="0" i="0" u="none" strike="noStrike" baseline="0" dirty="0">
                          <a:solidFill>
                            <a:srgbClr val="000000"/>
                          </a:solidFill>
                          <a:effectLst/>
                          <a:latin typeface="Sakkal Majalla" panose="02000000000000000000" pitchFamily="2" charset="-78"/>
                          <a:cs typeface="Sakkal Majalla" panose="02000000000000000000" pitchFamily="2" charset="-78"/>
                        </a:rPr>
                        <a:t>هامش (%)</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34%</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25%</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9%</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4643446"/>
                  </a:ext>
                </a:extLst>
              </a:tr>
              <a:tr h="0">
                <a:tc>
                  <a:txBody>
                    <a:bodyPr/>
                    <a:lstStyle/>
                    <a:p>
                      <a:pPr marL="0" marR="0" lvl="0" indent="0" algn="r" defTabSz="940822" rtl="1" eaLnBrk="1" fontAlgn="ctr" latinLnBrk="0" hangingPunct="1">
                        <a:lnSpc>
                          <a:spcPct val="100000"/>
                        </a:lnSpc>
                        <a:spcBef>
                          <a:spcPts val="0"/>
                        </a:spcBef>
                        <a:spcAft>
                          <a:spcPts val="0"/>
                        </a:spcAft>
                        <a:buClrTx/>
                        <a:buSzTx/>
                        <a:buFontTx/>
                        <a:buNone/>
                        <a:tabLst/>
                        <a:defRPr/>
                      </a:pPr>
                      <a:r>
                        <a:rPr lang="ar-KW" sz="1200" b="1" i="0" u="none" strike="noStrike" baseline="0" dirty="0">
                          <a:solidFill>
                            <a:srgbClr val="000000"/>
                          </a:solidFill>
                          <a:effectLst/>
                          <a:latin typeface="Sakkal Majalla" panose="02000000000000000000" pitchFamily="2" charset="-78"/>
                          <a:cs typeface="Sakkal Majalla" panose="02000000000000000000" pitchFamily="2" charset="-78"/>
                        </a:rPr>
                        <a:t>صافي الربح الخاص بمالكي الشركة الأم</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4,147</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2,861</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45%</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8350870"/>
                  </a:ext>
                </a:extLst>
              </a:tr>
              <a:tr h="0">
                <a:tc>
                  <a:txBody>
                    <a:bodyPr/>
                    <a:lstStyle/>
                    <a:p>
                      <a:pPr marL="0" marR="0" lvl="0" indent="0" algn="r" defTabSz="940822" rtl="1" eaLnBrk="1" fontAlgn="ctr" latinLnBrk="0" hangingPunct="1">
                        <a:lnSpc>
                          <a:spcPct val="100000"/>
                        </a:lnSpc>
                        <a:spcBef>
                          <a:spcPts val="0"/>
                        </a:spcBef>
                        <a:spcAft>
                          <a:spcPts val="0"/>
                        </a:spcAft>
                        <a:buClrTx/>
                        <a:buSzTx/>
                        <a:buFontTx/>
                        <a:buNone/>
                        <a:tabLst/>
                        <a:defRPr/>
                      </a:pPr>
                      <a:r>
                        <a:rPr lang="ar-KW" sz="1200" b="1" i="0" u="none" strike="noStrike" baseline="0" dirty="0">
                          <a:solidFill>
                            <a:srgbClr val="000000"/>
                          </a:solidFill>
                          <a:effectLst/>
                          <a:latin typeface="Sakkal Majalla" panose="02000000000000000000" pitchFamily="2" charset="-78"/>
                          <a:cs typeface="Sakkal Majalla" panose="02000000000000000000" pitchFamily="2" charset="-78"/>
                        </a:rPr>
                        <a:t>صافي  الربح الخاص بالحصص غير المسيطرة</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4,821</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1,815</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7384142"/>
                  </a:ext>
                </a:extLst>
              </a:tr>
              <a:tr h="0">
                <a:tc>
                  <a:txBody>
                    <a:bodyPr/>
                    <a:lstStyle/>
                    <a:p>
                      <a:pPr marL="0" marR="0" lvl="0" indent="0" algn="r" defTabSz="940822" rtl="1" eaLnBrk="1" fontAlgn="ctr" latinLnBrk="0" hangingPunct="1">
                        <a:lnSpc>
                          <a:spcPct val="100000"/>
                        </a:lnSpc>
                        <a:spcBef>
                          <a:spcPts val="0"/>
                        </a:spcBef>
                        <a:spcAft>
                          <a:spcPts val="0"/>
                        </a:spcAft>
                        <a:buClrTx/>
                        <a:buSzTx/>
                        <a:buFontTx/>
                        <a:buNone/>
                        <a:tabLst/>
                        <a:defRPr/>
                      </a:pPr>
                      <a:r>
                        <a:rPr lang="ar-KW" sz="1200" b="1" i="0" u="none" strike="noStrike" baseline="0" dirty="0">
                          <a:solidFill>
                            <a:srgbClr val="000000"/>
                          </a:solidFill>
                          <a:effectLst/>
                          <a:latin typeface="Sakkal Majalla" panose="02000000000000000000" pitchFamily="2" charset="-78"/>
                          <a:cs typeface="Sakkal Majalla" panose="02000000000000000000" pitchFamily="2" charset="-78"/>
                        </a:rPr>
                        <a:t>ربحيه السهم (فلس)</a:t>
                      </a:r>
                    </a:p>
                  </a:txBody>
                  <a:tcPr marL="68388"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8</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0" i="0" u="none" strike="noStrike" dirty="0">
                          <a:solidFill>
                            <a:srgbClr val="000000"/>
                          </a:solidFill>
                          <a:effectLst/>
                          <a:latin typeface="Sakkal Majalla" panose="02000000000000000000" pitchFamily="2" charset="-78"/>
                          <a:cs typeface="Sakkal Majalla" panose="02000000000000000000" pitchFamily="2" charset="-78"/>
                        </a:rPr>
                        <a:t>6</a:t>
                      </a:r>
                      <a:endParaRPr lang="en-IN"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ar-KW" sz="1200" b="1" i="0" u="none" strike="noStrike" dirty="0">
                          <a:solidFill>
                            <a:srgbClr val="000000"/>
                          </a:solidFill>
                          <a:effectLst/>
                          <a:latin typeface="Sakkal Majalla" panose="02000000000000000000" pitchFamily="2" charset="-78"/>
                          <a:cs typeface="Sakkal Majalla" panose="02000000000000000000" pitchFamily="2" charset="-78"/>
                        </a:rPr>
                        <a:t>33%</a:t>
                      </a:r>
                      <a:endParaRPr lang="en-IN"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52234330"/>
                  </a:ext>
                </a:extLst>
              </a:tr>
            </a:tbl>
          </a:graphicData>
        </a:graphic>
      </p:graphicFrame>
      <p:sp>
        <p:nvSpPr>
          <p:cNvPr id="2" name="TextBox 1">
            <a:extLst>
              <a:ext uri="{FF2B5EF4-FFF2-40B4-BE49-F238E27FC236}">
                <a16:creationId xmlns:a16="http://schemas.microsoft.com/office/drawing/2014/main" id="{40F361E8-A6AA-FC41-A9DE-D18585B7CEAF}"/>
              </a:ext>
            </a:extLst>
          </p:cNvPr>
          <p:cNvSpPr txBox="1"/>
          <p:nvPr/>
        </p:nvSpPr>
        <p:spPr>
          <a:xfrm>
            <a:off x="3158392" y="3635234"/>
            <a:ext cx="1209765" cy="720866"/>
          </a:xfrm>
          <a:prstGeom prst="rect">
            <a:avLst/>
          </a:prstGeom>
          <a:solidFill>
            <a:schemeClr val="bg1"/>
          </a:solidFill>
        </p:spPr>
        <p:txBody>
          <a:bodyPr wrap="square" lIns="0" tIns="0" rIns="0" bIns="0" rtlCol="0" anchor="ctr" anchorCtr="0">
            <a:noAutofit/>
          </a:bodyPr>
          <a:lstStyle/>
          <a:p>
            <a:pPr algn="ctr" rtl="1">
              <a:lnSpc>
                <a:spcPts val="1400"/>
              </a:lnSpc>
            </a:pPr>
            <a:endParaRPr lang="en-US" sz="1000" dirty="0">
              <a:solidFill>
                <a:schemeClr val="accent1"/>
              </a:solidFill>
              <a:latin typeface="HelveticaNeueLT Arabic 55 Roman" panose="020B0604020202020204" pitchFamily="34" charset="-78"/>
              <a:cs typeface="HelveticaNeueLT Arabic 55 Roman" panose="020B0604020202020204" pitchFamily="34" charset="-78"/>
            </a:endParaRPr>
          </a:p>
        </p:txBody>
      </p:sp>
      <p:sp>
        <p:nvSpPr>
          <p:cNvPr id="13" name="TextBox 12">
            <a:extLst>
              <a:ext uri="{FF2B5EF4-FFF2-40B4-BE49-F238E27FC236}">
                <a16:creationId xmlns:a16="http://schemas.microsoft.com/office/drawing/2014/main" id="{C9073326-1FA2-4D43-9907-EFC2E50016D5}"/>
              </a:ext>
            </a:extLst>
          </p:cNvPr>
          <p:cNvSpPr txBox="1"/>
          <p:nvPr/>
        </p:nvSpPr>
        <p:spPr>
          <a:xfrm>
            <a:off x="2105680" y="3635234"/>
            <a:ext cx="1209765" cy="720866"/>
          </a:xfrm>
          <a:prstGeom prst="rect">
            <a:avLst/>
          </a:prstGeom>
          <a:solidFill>
            <a:schemeClr val="bg1"/>
          </a:solidFill>
        </p:spPr>
        <p:txBody>
          <a:bodyPr wrap="square" lIns="0" tIns="0" rIns="0" bIns="0" rtlCol="0" anchor="ctr" anchorCtr="0">
            <a:noAutofit/>
          </a:bodyPr>
          <a:lstStyle/>
          <a:p>
            <a:pPr algn="ctr" rtl="1">
              <a:lnSpc>
                <a:spcPts val="1400"/>
              </a:lnSpc>
            </a:pPr>
            <a:endParaRPr lang="en-US" sz="1000" dirty="0">
              <a:solidFill>
                <a:schemeClr val="accent1"/>
              </a:solidFill>
              <a:latin typeface="HelveticaNeueLT Arabic 55 Roman" panose="020B0604020202020204" pitchFamily="34" charset="-78"/>
              <a:cs typeface="HelveticaNeueLT Arabic 55 Roman" panose="020B0604020202020204" pitchFamily="34" charset="-78"/>
            </a:endParaRPr>
          </a:p>
        </p:txBody>
      </p:sp>
      <p:sp>
        <p:nvSpPr>
          <p:cNvPr id="14" name="TextBox 13">
            <a:extLst>
              <a:ext uri="{FF2B5EF4-FFF2-40B4-BE49-F238E27FC236}">
                <a16:creationId xmlns:a16="http://schemas.microsoft.com/office/drawing/2014/main" id="{3E8F9148-944D-A04F-A4E0-1BADBDC1A6BB}"/>
              </a:ext>
            </a:extLst>
          </p:cNvPr>
          <p:cNvSpPr txBox="1"/>
          <p:nvPr/>
        </p:nvSpPr>
        <p:spPr>
          <a:xfrm>
            <a:off x="1006863" y="3635234"/>
            <a:ext cx="1209765" cy="720866"/>
          </a:xfrm>
          <a:prstGeom prst="rect">
            <a:avLst/>
          </a:prstGeom>
          <a:solidFill>
            <a:schemeClr val="bg1"/>
          </a:solidFill>
        </p:spPr>
        <p:txBody>
          <a:bodyPr wrap="square" lIns="0" tIns="0" rIns="0" bIns="0" rtlCol="0" anchor="ctr" anchorCtr="0">
            <a:noAutofit/>
          </a:bodyPr>
          <a:lstStyle/>
          <a:p>
            <a:pPr algn="ctr" rtl="1">
              <a:lnSpc>
                <a:spcPts val="1400"/>
              </a:lnSpc>
            </a:pPr>
            <a:endParaRPr lang="ar-KW" sz="1000" dirty="0">
              <a:solidFill>
                <a:schemeClr val="accent1"/>
              </a:solidFill>
              <a:latin typeface="HelveticaNeueLT Arabic 55 Roman" panose="020B0604020202020204" pitchFamily="34" charset="-78"/>
              <a:cs typeface="HelveticaNeueLT Arabic 55 Roman" panose="020B0604020202020204" pitchFamily="34" charset="-78"/>
            </a:endParaRPr>
          </a:p>
        </p:txBody>
      </p:sp>
      <p:sp>
        <p:nvSpPr>
          <p:cNvPr id="5" name="Rectangle 4">
            <a:extLst>
              <a:ext uri="{FF2B5EF4-FFF2-40B4-BE49-F238E27FC236}">
                <a16:creationId xmlns:a16="http://schemas.microsoft.com/office/drawing/2014/main" id="{0E58FEF1-2F72-5ADA-0B04-9FB87A4FCFB0}"/>
              </a:ext>
            </a:extLst>
          </p:cNvPr>
          <p:cNvSpPr/>
          <p:nvPr/>
        </p:nvSpPr>
        <p:spPr bwMode="auto">
          <a:xfrm>
            <a:off x="3112287" y="4467099"/>
            <a:ext cx="1135785" cy="224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ar-KW" sz="1000" b="1" cap="none" normalizeH="0" dirty="0">
                <a:ln>
                  <a:noFill/>
                </a:ln>
                <a:solidFill>
                  <a:srgbClr val="000000"/>
                </a:solidFill>
                <a:latin typeface="Sakkal Majalla" panose="02000000000000000000" pitchFamily="2" charset="-78"/>
                <a:cs typeface="Sakkal Majalla" panose="02000000000000000000" pitchFamily="2" charset="-78"/>
              </a:rPr>
              <a:t>مصادر أخرى للدخل</a:t>
            </a:r>
            <a:endParaRPr kumimoji="0" lang="en-US" sz="1000" b="1" i="0" u="none" strike="noStrike" cap="none" normalizeH="0" baseline="0" dirty="0">
              <a:ln>
                <a:noFill/>
              </a:ln>
              <a:solidFill>
                <a:schemeClr val="tx1"/>
              </a:solidFill>
              <a:effectLst/>
            </a:endParaRPr>
          </a:p>
        </p:txBody>
      </p:sp>
      <p:sp>
        <p:nvSpPr>
          <p:cNvPr id="9" name="Rectangle 8">
            <a:extLst>
              <a:ext uri="{FF2B5EF4-FFF2-40B4-BE49-F238E27FC236}">
                <a16:creationId xmlns:a16="http://schemas.microsoft.com/office/drawing/2014/main" id="{3ECE8CE4-77B7-E4FD-5FD2-C9C406CF2CCF}"/>
              </a:ext>
            </a:extLst>
          </p:cNvPr>
          <p:cNvSpPr/>
          <p:nvPr/>
        </p:nvSpPr>
        <p:spPr bwMode="auto">
          <a:xfrm>
            <a:off x="1080843" y="4467099"/>
            <a:ext cx="1135785" cy="25793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ar-KW" sz="1000" b="1" cap="none" normalizeH="0" dirty="0">
                <a:ln>
                  <a:noFill/>
                </a:ln>
                <a:solidFill>
                  <a:srgbClr val="000000"/>
                </a:solidFill>
                <a:latin typeface="Sakkal Majalla" panose="02000000000000000000" pitchFamily="2" charset="-78"/>
                <a:cs typeface="Sakkal Majalla" panose="02000000000000000000" pitchFamily="2" charset="-78"/>
              </a:rPr>
              <a:t>أتعاب إدارة وعمولات</a:t>
            </a:r>
            <a:endParaRPr kumimoji="0" lang="en-US" sz="1000" b="1"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654AACAF-D5AF-1457-6F3D-13FDBE009816}"/>
              </a:ext>
            </a:extLst>
          </p:cNvPr>
          <p:cNvSpPr/>
          <p:nvPr/>
        </p:nvSpPr>
        <p:spPr bwMode="auto">
          <a:xfrm>
            <a:off x="2105935" y="4467099"/>
            <a:ext cx="1135785" cy="25793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ar-KW" sz="1000" b="1" i="0" u="none" strike="noStrike" baseline="0" dirty="0">
                <a:solidFill>
                  <a:srgbClr val="000000"/>
                </a:solidFill>
                <a:effectLst/>
                <a:latin typeface="Sakkal Majalla" panose="02000000000000000000" pitchFamily="2" charset="-78"/>
                <a:cs typeface="Sakkal Majalla" panose="02000000000000000000" pitchFamily="2" charset="-78"/>
              </a:rPr>
              <a:t>العائد على الاستثمارات</a:t>
            </a:r>
            <a:endParaRPr kumimoji="0" lang="en-US" sz="1000" b="1" i="0" u="none" strike="noStrike" cap="none" normalizeH="0" baseline="0" dirty="0">
              <a:ln>
                <a:noFill/>
              </a:ln>
              <a:solidFill>
                <a:schemeClr val="tx1"/>
              </a:solidFill>
              <a:effectLst/>
            </a:endParaRPr>
          </a:p>
        </p:txBody>
      </p:sp>
      <p:graphicFrame>
        <p:nvGraphicFramePr>
          <p:cNvPr id="11" name="Chart 10">
            <a:extLst>
              <a:ext uri="{FF2B5EF4-FFF2-40B4-BE49-F238E27FC236}">
                <a16:creationId xmlns:a16="http://schemas.microsoft.com/office/drawing/2014/main" id="{550107DD-EC06-2B4F-F377-0064C62C3D05}"/>
              </a:ext>
            </a:extLst>
          </p:cNvPr>
          <p:cNvGraphicFramePr>
            <a:graphicFrameLocks/>
          </p:cNvGraphicFramePr>
          <p:nvPr>
            <p:extLst>
              <p:ext uri="{D42A27DB-BD31-4B8C-83A1-F6EECF244321}">
                <p14:modId xmlns:p14="http://schemas.microsoft.com/office/powerpoint/2010/main" val="381690751"/>
              </p:ext>
            </p:extLst>
          </p:nvPr>
        </p:nvGraphicFramePr>
        <p:xfrm>
          <a:off x="1006550" y="2168615"/>
          <a:ext cx="3243104" cy="238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909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BF8F7-8AFE-7546-AC3D-4C8584928098}"/>
              </a:ext>
            </a:extLst>
          </p:cNvPr>
          <p:cNvSpPr>
            <a:spLocks noGrp="1"/>
          </p:cNvSpPr>
          <p:nvPr>
            <p:ph type="title"/>
          </p:nvPr>
        </p:nvSpPr>
        <p:spPr/>
        <p:txBody>
          <a:bodyPr/>
          <a:lstStyle/>
          <a:p>
            <a:pPr eaLnBrk="1" fontAlgn="t" hangingPunct="1">
              <a:lnSpc>
                <a:spcPts val="3400"/>
              </a:lnSpc>
              <a:spcBef>
                <a:spcPct val="0"/>
              </a:spcBef>
              <a:spcAft>
                <a:spcPct val="0"/>
              </a:spcAft>
            </a:pPr>
            <a:r>
              <a:rPr lang="ar-SA" dirty="0"/>
              <a:t>المؤشرات الرئيسية للميزانية</a:t>
            </a:r>
            <a:endParaRPr lang="en-KW" dirty="0"/>
          </a:p>
        </p:txBody>
      </p:sp>
      <p:sp>
        <p:nvSpPr>
          <p:cNvPr id="7" name="Rounded Rectangle 16">
            <a:extLst>
              <a:ext uri="{FF2B5EF4-FFF2-40B4-BE49-F238E27FC236}">
                <a16:creationId xmlns:a16="http://schemas.microsoft.com/office/drawing/2014/main" id="{27FF6F11-B663-F34F-B51C-BD16D3C7349B}"/>
              </a:ext>
            </a:extLst>
          </p:cNvPr>
          <p:cNvSpPr/>
          <p:nvPr/>
        </p:nvSpPr>
        <p:spPr bwMode="auto">
          <a:xfrm>
            <a:off x="1008064" y="1979613"/>
            <a:ext cx="3527424" cy="532064"/>
          </a:xfrm>
          <a:prstGeom prst="roundRect">
            <a:avLst>
              <a:gd name="adj" fmla="val 7275"/>
            </a:avLst>
          </a:prstGeom>
          <a:solidFill>
            <a:srgbClr val="325998"/>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282"/>
              </a:lnSpc>
              <a:spcAft>
                <a:spcPts val="0"/>
              </a:spcAft>
            </a:pPr>
            <a:r>
              <a:rPr lang="ar-KW" sz="1400" b="1" kern="0" dirty="0">
                <a:solidFill>
                  <a:schemeClr val="bg1"/>
                </a:solidFill>
                <a:latin typeface="Sakkal Majalla" panose="02000000000000000000" pitchFamily="2" charset="-78"/>
                <a:cs typeface="Sakkal Majalla" panose="02000000000000000000" pitchFamily="2" charset="-78"/>
              </a:rPr>
              <a:t>الأصول المدارة</a:t>
            </a:r>
            <a:endParaRPr lang="en-IN" sz="1400" b="1" kern="0" dirty="0">
              <a:solidFill>
                <a:schemeClr val="bg1"/>
              </a:solidFill>
              <a:latin typeface="Sakkal Majalla" panose="02000000000000000000" pitchFamily="2" charset="-78"/>
              <a:cs typeface="Sakkal Majalla" panose="02000000000000000000" pitchFamily="2" charset="-78"/>
            </a:endParaRPr>
          </a:p>
        </p:txBody>
      </p:sp>
      <p:sp>
        <p:nvSpPr>
          <p:cNvPr id="8" name="Rounded Rectangle 11">
            <a:extLst>
              <a:ext uri="{FF2B5EF4-FFF2-40B4-BE49-F238E27FC236}">
                <a16:creationId xmlns:a16="http://schemas.microsoft.com/office/drawing/2014/main" id="{5EC6FE76-FD66-574B-9D5C-A3B5AF383EAC}"/>
              </a:ext>
            </a:extLst>
          </p:cNvPr>
          <p:cNvSpPr/>
          <p:nvPr/>
        </p:nvSpPr>
        <p:spPr bwMode="auto">
          <a:xfrm>
            <a:off x="1008064" y="2618859"/>
            <a:ext cx="1727518" cy="532064"/>
          </a:xfrm>
          <a:prstGeom prst="roundRect">
            <a:avLst>
              <a:gd name="adj" fmla="val 5703"/>
            </a:avLst>
          </a:prstGeom>
          <a:noFill/>
          <a:ln w="6350" cap="sq" cmpd="sng" algn="ctr">
            <a:solidFill>
              <a:schemeClr val="bg2"/>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bodyPr>
          <a:lstStyle/>
          <a:p>
            <a:pPr algn="ctr" rtl="1">
              <a:lnSpc>
                <a:spcPts val="1200"/>
              </a:lnSpc>
              <a:spcAft>
                <a:spcPts val="0"/>
              </a:spcAft>
            </a:pPr>
            <a:r>
              <a:rPr lang="ar-KW" sz="1200" b="1" dirty="0">
                <a:solidFill>
                  <a:schemeClr val="tx2"/>
                </a:solidFill>
                <a:latin typeface="Sakkal Majalla" panose="02000000000000000000" pitchFamily="2" charset="-78"/>
                <a:cs typeface="Sakkal Majalla" panose="02000000000000000000" pitchFamily="2" charset="-78"/>
              </a:rPr>
              <a:t>الأصول المدارة</a:t>
            </a:r>
            <a:r>
              <a:rPr lang="en-US" sz="1200" b="1" dirty="0">
                <a:solidFill>
                  <a:schemeClr val="tx2"/>
                </a:solidFill>
                <a:latin typeface="Sakkal Majalla" panose="02000000000000000000" pitchFamily="2" charset="-78"/>
                <a:cs typeface="Sakkal Majalla" panose="02000000000000000000" pitchFamily="2" charset="-78"/>
              </a:rPr>
              <a:t> </a:t>
            </a:r>
            <a:r>
              <a:rPr lang="ar-KW" sz="1200" b="1" dirty="0">
                <a:solidFill>
                  <a:schemeClr val="tx2"/>
                </a:solidFill>
                <a:latin typeface="Sakkal Majalla" panose="02000000000000000000" pitchFamily="2" charset="-78"/>
                <a:cs typeface="Sakkal Majalla" panose="02000000000000000000" pitchFamily="2" charset="-78"/>
              </a:rPr>
              <a:t>لعام 2022</a:t>
            </a:r>
            <a:endParaRPr lang="ar-KW" sz="1200" dirty="0">
              <a:solidFill>
                <a:schemeClr val="tx2"/>
              </a:solidFill>
              <a:latin typeface="Sakkal Majalla" panose="02000000000000000000" pitchFamily="2" charset="-78"/>
              <a:cs typeface="Sakkal Majalla" panose="02000000000000000000" pitchFamily="2" charset="-78"/>
            </a:endParaRPr>
          </a:p>
          <a:p>
            <a:pPr algn="ctr" rtl="1">
              <a:lnSpc>
                <a:spcPts val="1200"/>
              </a:lnSpc>
              <a:spcAft>
                <a:spcPts val="0"/>
              </a:spcAft>
            </a:pPr>
            <a:r>
              <a:rPr lang="ar-KW" sz="1200" dirty="0">
                <a:solidFill>
                  <a:schemeClr val="bg2"/>
                </a:solidFill>
                <a:latin typeface="Sakkal Majalla" panose="02000000000000000000" pitchFamily="2" charset="-78"/>
                <a:cs typeface="Sakkal Majalla" panose="02000000000000000000" pitchFamily="2" charset="-78"/>
              </a:rPr>
              <a:t>1,154 مليون د.ك</a:t>
            </a:r>
            <a:endParaRPr lang="en-US" sz="1200" dirty="0">
              <a:solidFill>
                <a:schemeClr val="bg2"/>
              </a:solidFill>
              <a:latin typeface="Sakkal Majalla" panose="02000000000000000000" pitchFamily="2" charset="-78"/>
              <a:cs typeface="Sakkal Majalla" panose="02000000000000000000" pitchFamily="2" charset="-78"/>
            </a:endParaRPr>
          </a:p>
        </p:txBody>
      </p:sp>
      <p:sp>
        <p:nvSpPr>
          <p:cNvPr id="9" name="Rounded Rectangle 12">
            <a:extLst>
              <a:ext uri="{FF2B5EF4-FFF2-40B4-BE49-F238E27FC236}">
                <a16:creationId xmlns:a16="http://schemas.microsoft.com/office/drawing/2014/main" id="{3A96F395-B224-9D49-8460-DA1ECC2C8B4A}"/>
              </a:ext>
            </a:extLst>
          </p:cNvPr>
          <p:cNvSpPr/>
          <p:nvPr/>
        </p:nvSpPr>
        <p:spPr bwMode="auto">
          <a:xfrm>
            <a:off x="2807489" y="2618859"/>
            <a:ext cx="1728000" cy="532064"/>
          </a:xfrm>
          <a:prstGeom prst="roundRect">
            <a:avLst>
              <a:gd name="adj" fmla="val 5726"/>
            </a:avLst>
          </a:prstGeom>
          <a:noFill/>
          <a:ln w="6350" cap="sq" cmpd="sng" algn="ctr">
            <a:solidFill>
              <a:schemeClr val="bg2"/>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bodyPr>
          <a:lstStyle/>
          <a:p>
            <a:pPr algn="ctr" rtl="1">
              <a:lnSpc>
                <a:spcPts val="1200"/>
              </a:lnSpc>
              <a:spcAft>
                <a:spcPts val="0"/>
              </a:spcAft>
            </a:pPr>
            <a:r>
              <a:rPr lang="ar-KW" sz="1200" b="1" dirty="0">
                <a:solidFill>
                  <a:schemeClr val="tx2"/>
                </a:solidFill>
                <a:latin typeface="Sakkal Majalla" panose="02000000000000000000" pitchFamily="2" charset="-78"/>
                <a:cs typeface="Sakkal Majalla" panose="02000000000000000000" pitchFamily="2" charset="-78"/>
              </a:rPr>
              <a:t>الأصول المدارة</a:t>
            </a:r>
            <a:r>
              <a:rPr lang="en-US" sz="1200" b="1" dirty="0">
                <a:solidFill>
                  <a:schemeClr val="tx2"/>
                </a:solidFill>
                <a:latin typeface="Sakkal Majalla" panose="02000000000000000000" pitchFamily="2" charset="-78"/>
                <a:cs typeface="Sakkal Majalla" panose="02000000000000000000" pitchFamily="2" charset="-78"/>
              </a:rPr>
              <a:t> </a:t>
            </a:r>
            <a:r>
              <a:rPr lang="ar-KW" sz="1200" b="1" dirty="0">
                <a:solidFill>
                  <a:schemeClr val="tx2"/>
                </a:solidFill>
                <a:latin typeface="Sakkal Majalla" panose="02000000000000000000" pitchFamily="2" charset="-78"/>
                <a:cs typeface="Sakkal Majalla" panose="02000000000000000000" pitchFamily="2" charset="-78"/>
              </a:rPr>
              <a:t>علام 2023</a:t>
            </a:r>
            <a:endParaRPr lang="en-US" sz="1200" b="1" dirty="0">
              <a:solidFill>
                <a:schemeClr val="tx2"/>
              </a:solidFill>
              <a:latin typeface="Sakkal Majalla" panose="02000000000000000000" pitchFamily="2" charset="-78"/>
              <a:cs typeface="Sakkal Majalla" panose="02000000000000000000" pitchFamily="2" charset="-78"/>
            </a:endParaRPr>
          </a:p>
          <a:p>
            <a:pPr algn="ctr" rtl="1">
              <a:lnSpc>
                <a:spcPts val="1200"/>
              </a:lnSpc>
              <a:spcAft>
                <a:spcPts val="0"/>
              </a:spcAft>
            </a:pPr>
            <a:r>
              <a:rPr lang="ar-KW" sz="1200" dirty="0">
                <a:solidFill>
                  <a:schemeClr val="bg2"/>
                </a:solidFill>
                <a:latin typeface="Sakkal Majalla" panose="02000000000000000000" pitchFamily="2" charset="-78"/>
                <a:cs typeface="Sakkal Majalla" panose="02000000000000000000" pitchFamily="2" charset="-78"/>
              </a:rPr>
              <a:t>1,212 مليون د.ك</a:t>
            </a:r>
            <a:endParaRPr lang="en-US" sz="1200" dirty="0">
              <a:solidFill>
                <a:schemeClr val="bg2"/>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77FC71D4-71ED-2148-A708-28848D258EB0}"/>
              </a:ext>
            </a:extLst>
          </p:cNvPr>
          <p:cNvSpPr txBox="1"/>
          <p:nvPr/>
        </p:nvSpPr>
        <p:spPr>
          <a:xfrm>
            <a:off x="1008064" y="5765502"/>
            <a:ext cx="3527425" cy="786111"/>
          </a:xfrm>
          <a:prstGeom prst="rect">
            <a:avLst/>
          </a:prstGeom>
          <a:noFill/>
        </p:spPr>
        <p:txBody>
          <a:bodyPr wrap="square" lIns="0" tIns="0" rIns="0" bIns="0" rtlCol="0" anchor="t" anchorCtr="0">
            <a:noAutofit/>
          </a:bodyPr>
          <a:lstStyle/>
          <a:p>
            <a:pPr marL="98373" indent="-98373" rtl="1">
              <a:lnSpc>
                <a:spcPts val="1400"/>
              </a:lnSpc>
              <a:spcBef>
                <a:spcPts val="0"/>
              </a:spcBef>
              <a:spcAft>
                <a:spcPts val="0"/>
              </a:spcAft>
              <a:buClr>
                <a:schemeClr val="bg2"/>
              </a:buClr>
              <a:buFont typeface="Wingdings" pitchFamily="2" charset="2"/>
              <a:buChar char="§"/>
            </a:pPr>
            <a:r>
              <a:rPr lang="ar-KW" sz="1200" dirty="0">
                <a:latin typeface="Sakkal Majalla" panose="02000000000000000000" pitchFamily="2" charset="-78"/>
                <a:cs typeface="Sakkal Majalla" panose="02000000000000000000" pitchFamily="2" charset="-78"/>
              </a:rPr>
              <a:t>يعود سبب الزياده في القيمه الدفتريه للسهم الى تحقيق ربح بمبلغ 4.1 مليون د.ك خلال السنة على الرغم من توزيعات ارباح نقدية بمبلغ 2.51 مليون د.ك عن عام 2022</a:t>
            </a:r>
          </a:p>
        </p:txBody>
      </p:sp>
      <p:sp>
        <p:nvSpPr>
          <p:cNvPr id="12" name="TextBox 11">
            <a:extLst>
              <a:ext uri="{FF2B5EF4-FFF2-40B4-BE49-F238E27FC236}">
                <a16:creationId xmlns:a16="http://schemas.microsoft.com/office/drawing/2014/main" id="{45CFAE04-E9FC-8842-97DF-9C9E2426AA01}"/>
              </a:ext>
            </a:extLst>
          </p:cNvPr>
          <p:cNvSpPr txBox="1"/>
          <p:nvPr/>
        </p:nvSpPr>
        <p:spPr>
          <a:xfrm>
            <a:off x="1008064" y="3320490"/>
            <a:ext cx="3527424" cy="288000"/>
          </a:xfrm>
          <a:prstGeom prst="rect">
            <a:avLst/>
          </a:prstGeom>
          <a:noFill/>
        </p:spPr>
        <p:txBody>
          <a:bodyPr wrap="square" lIns="0" tIns="0" rIns="0" bIns="0" rtlCol="0" anchor="ctr" anchorCtr="0">
            <a:noAutofit/>
          </a:bodyPr>
          <a:lstStyle/>
          <a:p>
            <a:pPr algn="ctr" rtl="1">
              <a:lnSpc>
                <a:spcPts val="1282"/>
              </a:lnSpc>
            </a:pPr>
            <a:r>
              <a:rPr lang="ar-KW" sz="1400" b="1" dirty="0">
                <a:latin typeface="Sakkal Majalla" panose="02000000000000000000" pitchFamily="2" charset="-78"/>
                <a:cs typeface="Sakkal Majalla" panose="02000000000000000000" pitchFamily="2" charset="-78"/>
              </a:rPr>
              <a:t>القيمة الدفترية للسهم</a:t>
            </a:r>
            <a:r>
              <a:rPr lang="en-US" sz="1400" b="1" dirty="0">
                <a:latin typeface="Sakkal Majalla" panose="02000000000000000000" pitchFamily="2" charset="-78"/>
                <a:cs typeface="Sakkal Majalla" panose="02000000000000000000" pitchFamily="2" charset="-78"/>
              </a:rPr>
              <a:t> </a:t>
            </a:r>
            <a:r>
              <a:rPr lang="ar-KW" sz="1400" b="1" dirty="0">
                <a:latin typeface="Sakkal Majalla" panose="02000000000000000000" pitchFamily="2" charset="-78"/>
                <a:cs typeface="Sakkal Majalla" panose="02000000000000000000" pitchFamily="2" charset="-78"/>
              </a:rPr>
              <a:t>(فلس)</a:t>
            </a:r>
            <a:endParaRPr lang="en-US" sz="1400" b="1" dirty="0">
              <a:latin typeface="Sakkal Majalla" panose="02000000000000000000" pitchFamily="2" charset="-78"/>
              <a:cs typeface="Sakkal Majalla" panose="02000000000000000000" pitchFamily="2" charset="-78"/>
            </a:endParaRPr>
          </a:p>
        </p:txBody>
      </p:sp>
      <p:graphicFrame>
        <p:nvGraphicFramePr>
          <p:cNvPr id="13" name="Table 12">
            <a:extLst>
              <a:ext uri="{FF2B5EF4-FFF2-40B4-BE49-F238E27FC236}">
                <a16:creationId xmlns:a16="http://schemas.microsoft.com/office/drawing/2014/main" id="{295E927A-A100-FD44-B97C-4DC966798CF3}"/>
              </a:ext>
            </a:extLst>
          </p:cNvPr>
          <p:cNvGraphicFramePr>
            <a:graphicFrameLocks noGrp="1"/>
          </p:cNvGraphicFramePr>
          <p:nvPr>
            <p:extLst>
              <p:ext uri="{D42A27DB-BD31-4B8C-83A1-F6EECF244321}">
                <p14:modId xmlns:p14="http://schemas.microsoft.com/office/powerpoint/2010/main" val="1160343711"/>
              </p:ext>
            </p:extLst>
          </p:nvPr>
        </p:nvGraphicFramePr>
        <p:xfrm>
          <a:off x="5031850" y="1979613"/>
          <a:ext cx="4543950" cy="4039118"/>
        </p:xfrm>
        <a:graphic>
          <a:graphicData uri="http://schemas.openxmlformats.org/drawingml/2006/table">
            <a:tbl>
              <a:tblPr rtl="1">
                <a:tableStyleId>{2D5ABB26-0587-4C30-8999-92F81FD0307C}</a:tableStyleId>
              </a:tblPr>
              <a:tblGrid>
                <a:gridCol w="2772000">
                  <a:extLst>
                    <a:ext uri="{9D8B030D-6E8A-4147-A177-3AD203B41FA5}">
                      <a16:colId xmlns:a16="http://schemas.microsoft.com/office/drawing/2014/main" val="1081969788"/>
                    </a:ext>
                  </a:extLst>
                </a:gridCol>
                <a:gridCol w="504000">
                  <a:extLst>
                    <a:ext uri="{9D8B030D-6E8A-4147-A177-3AD203B41FA5}">
                      <a16:colId xmlns:a16="http://schemas.microsoft.com/office/drawing/2014/main" val="1824611056"/>
                    </a:ext>
                  </a:extLst>
                </a:gridCol>
                <a:gridCol w="763950">
                  <a:extLst>
                    <a:ext uri="{9D8B030D-6E8A-4147-A177-3AD203B41FA5}">
                      <a16:colId xmlns:a16="http://schemas.microsoft.com/office/drawing/2014/main" val="2362608348"/>
                    </a:ext>
                  </a:extLst>
                </a:gridCol>
                <a:gridCol w="504000">
                  <a:extLst>
                    <a:ext uri="{9D8B030D-6E8A-4147-A177-3AD203B41FA5}">
                      <a16:colId xmlns:a16="http://schemas.microsoft.com/office/drawing/2014/main" val="410605443"/>
                    </a:ext>
                  </a:extLst>
                </a:gridCol>
              </a:tblGrid>
              <a:tr h="312474">
                <a:tc>
                  <a:txBody>
                    <a:bodyPr/>
                    <a:lstStyle/>
                    <a:p>
                      <a:pPr algn="r" rtl="1" fontAlgn="ctr">
                        <a:lnSpc>
                          <a:spcPts val="1200"/>
                        </a:lnSpc>
                      </a:pP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(ألف دينار كويتي)</a:t>
                      </a:r>
                      <a:endParaRPr lang="ar-KW" sz="1200" b="1" i="0" u="none" strike="noStrike" dirty="0">
                        <a:solidFill>
                          <a:schemeClr val="tx2"/>
                        </a:solidFill>
                        <a:effectLst/>
                        <a:latin typeface="Sakkal Majalla" panose="02000000000000000000" pitchFamily="2" charset="-78"/>
                        <a:cs typeface="Sakkal Majalla" panose="02000000000000000000" pitchFamily="2" charset="-78"/>
                      </a:endParaRPr>
                    </a:p>
                  </a:txBody>
                  <a:tcPr marL="38463" marR="0" marT="0" marB="0" anchor="ctr">
                    <a:lnB w="6350" cap="flat" cmpd="sng" algn="ctr">
                      <a:solidFill>
                        <a:schemeClr val="bg2"/>
                      </a:solidFill>
                      <a:prstDash val="solid"/>
                      <a:round/>
                      <a:headEnd type="none" w="med" len="med"/>
                      <a:tailEnd type="none" w="med" len="med"/>
                    </a:lnB>
                  </a:tcPr>
                </a:tc>
                <a:tc>
                  <a:txBody>
                    <a:bodyPr/>
                    <a:lstStyle/>
                    <a:p>
                      <a:pPr algn="ctr" rtl="1" fontAlgn="ctr">
                        <a:lnSpc>
                          <a:spcPts val="1200"/>
                        </a:lnSpc>
                      </a:pPr>
                      <a:endParaRPr lang="ar-KW" sz="1200" b="1" i="0" u="none" strike="noStrike" baseline="0" dirty="0">
                        <a:solidFill>
                          <a:schemeClr val="tx2"/>
                        </a:solidFill>
                        <a:effectLst/>
                        <a:latin typeface="Sakkal Majalla" panose="02000000000000000000" pitchFamily="2" charset="-78"/>
                        <a:cs typeface="Sakkal Majalla" panose="02000000000000000000" pitchFamily="2" charset="-78"/>
                      </a:endParaRPr>
                    </a:p>
                  </a:txBody>
                  <a:tcPr marL="0" marR="38463" marT="0" marB="0" anchor="ctr">
                    <a:lnB w="6350" cap="flat" cmpd="sng" algn="ctr">
                      <a:solidFill>
                        <a:schemeClr val="bg2"/>
                      </a:solidFill>
                      <a:prstDash val="solid"/>
                      <a:round/>
                      <a:headEnd type="none" w="med" len="med"/>
                      <a:tailEnd type="none" w="med" len="med"/>
                    </a:lnB>
                  </a:tcPr>
                </a:tc>
                <a:tc>
                  <a:txBody>
                    <a:bodyPr/>
                    <a:lstStyle/>
                    <a:p>
                      <a:pPr algn="ctr" rtl="1" fontAlgn="ctr">
                        <a:lnSpc>
                          <a:spcPts val="1200"/>
                        </a:lnSpc>
                      </a:pP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ديسمبر</a:t>
                      </a:r>
                    </a:p>
                    <a:p>
                      <a:pPr algn="ctr" rtl="1" fontAlgn="ctr">
                        <a:lnSpc>
                          <a:spcPts val="1200"/>
                        </a:lnSpc>
                      </a:pP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 2023</a:t>
                      </a:r>
                    </a:p>
                  </a:txBody>
                  <a:tcPr marL="0" marR="38463" marT="0" marB="0" anchor="ctr">
                    <a:lnB w="6350" cap="flat" cmpd="sng" algn="ctr">
                      <a:solidFill>
                        <a:schemeClr val="bg2"/>
                      </a:solidFill>
                      <a:prstDash val="solid"/>
                      <a:round/>
                      <a:headEnd type="none" w="med" len="med"/>
                      <a:tailEnd type="none" w="med" len="med"/>
                    </a:lnB>
                  </a:tcPr>
                </a:tc>
                <a:tc>
                  <a:txBody>
                    <a:bodyPr/>
                    <a:lstStyle/>
                    <a:p>
                      <a:pPr algn="ctr" rtl="1" fontAlgn="ctr">
                        <a:lnSpc>
                          <a:spcPts val="1200"/>
                        </a:lnSpc>
                      </a:pPr>
                      <a:r>
                        <a:rPr lang="ar-KW" sz="1200" b="1" i="0" u="none" strike="noStrike" baseline="0" dirty="0">
                          <a:solidFill>
                            <a:schemeClr val="tx2"/>
                          </a:solidFill>
                          <a:effectLst/>
                          <a:latin typeface="Sakkal Majalla" panose="02000000000000000000" pitchFamily="2" charset="-78"/>
                          <a:cs typeface="Sakkal Majalla" panose="02000000000000000000" pitchFamily="2" charset="-78"/>
                        </a:rPr>
                        <a:t>ديسمبر  2022</a:t>
                      </a:r>
                    </a:p>
                  </a:txBody>
                  <a:tcPr marL="0" marR="38463" marT="0" marB="0" anchor="ctr">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38246705"/>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الأصول</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940822" rtl="0" eaLnBrk="1" fontAlgn="ctr" latinLnBrk="0" hangingPunct="1">
                        <a:lnSpc>
                          <a:spcPts val="1200"/>
                        </a:lnSpc>
                      </a:pP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1" fontAlgn="ctr">
                        <a:lnSpc>
                          <a:spcPts val="1200"/>
                        </a:lnSpc>
                      </a:pP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940822" rtl="0" eaLnBrk="1" fontAlgn="ctr" latinLnBrk="0" hangingPunct="1">
                        <a:lnSpc>
                          <a:spcPts val="1200"/>
                        </a:lnSpc>
                      </a:pP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50089969"/>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نقد وأرصدة لدى البنوك</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6,639</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15,112</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381964481"/>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ودائع لأجل</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272</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2,104</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21954941"/>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ذمم مدينة وأصول أخرى</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6,020</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6,136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25888988"/>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قروض للعملاء</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2,565</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2,709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606087368"/>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استثمارات بالقيمة العادلة من خلال الأرباح أو الخسائر</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83,398</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105,069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16291783"/>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استثمارات مدرجة بالتكلفة المطفأة</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4,302</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1,976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استثمار في شركات زميلة وشركات محاصة</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33,679</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4,148</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934642802"/>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عقارات استثمارية</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30,086</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72,631</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54103506"/>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حق استخدام الأصول</a:t>
                      </a: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2,432</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994</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83170584"/>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المعدات</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ar-KW" sz="900" b="1" i="0" u="none" strike="noStrike" dirty="0">
                          <a:solidFill>
                            <a:srgbClr val="000000"/>
                          </a:solidFill>
                          <a:effectLst/>
                          <a:latin typeface="+mj-lt"/>
                        </a:rPr>
                        <a:t>889</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ctr"/>
                      <a:r>
                        <a:rPr lang="en-IN" sz="900" b="0" i="0" u="none" strike="noStrike" dirty="0">
                          <a:solidFill>
                            <a:srgbClr val="000000"/>
                          </a:solidFill>
                          <a:effectLst/>
                          <a:latin typeface="+mj-lt"/>
                        </a:rPr>
                        <a:t>587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28569473"/>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إجمالي الأصول</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1" i="0" u="none" strike="noStrike" kern="1200" dirty="0">
                        <a:solidFill>
                          <a:srgbClr val="000000"/>
                        </a:solidFill>
                        <a:effectLst/>
                        <a:latin typeface="+mj-lt"/>
                        <a:ea typeface="+mn-ea"/>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ar-KW" sz="900" b="1" i="0" u="none" strike="noStrike" dirty="0">
                          <a:solidFill>
                            <a:srgbClr val="000000"/>
                          </a:solidFill>
                          <a:effectLst/>
                          <a:latin typeface="+mj-lt"/>
                        </a:rPr>
                        <a:t>170,282</a:t>
                      </a:r>
                      <a:endParaRPr lang="en-IN" sz="900" b="1" i="0" u="none" strike="noStrike" dirty="0">
                        <a:solidFill>
                          <a:srgbClr val="000000"/>
                        </a:solidFill>
                        <a:effectLst/>
                        <a:latin typeface="+mj-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1" i="0" u="none" strike="noStrike" dirty="0">
                          <a:solidFill>
                            <a:srgbClr val="000000"/>
                          </a:solidFill>
                          <a:effectLst/>
                          <a:latin typeface="+mj-lt"/>
                        </a:rPr>
                        <a:t>211,466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49010779"/>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الخصوم وحقوق الملكية</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ts val="1200"/>
                        </a:lnSpc>
                      </a:pPr>
                      <a:endParaRPr lang="en-US" sz="1200" b="1"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914400" rtl="0" eaLnBrk="1" fontAlgn="ctr" latinLnBrk="0" hangingPunct="1">
                        <a:lnSpc>
                          <a:spcPts val="1200"/>
                        </a:lnSpc>
                      </a:pPr>
                      <a:r>
                        <a:rPr lang="ar-KW" sz="1200" b="1" u="none" strike="noStrike" kern="1200" dirty="0">
                          <a:solidFill>
                            <a:schemeClr val="tx1"/>
                          </a:solidFill>
                          <a:effectLst/>
                          <a:latin typeface="Sakkal Majalla" panose="02000000000000000000" pitchFamily="2" charset="-78"/>
                          <a:ea typeface="+mn-ea"/>
                          <a:cs typeface="Sakkal Majalla" panose="02000000000000000000" pitchFamily="2" charset="-78"/>
                        </a:rPr>
                        <a:t> </a:t>
                      </a:r>
                      <a:endParaRPr lang="en-US" sz="1200" b="1"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914400" rtl="0" eaLnBrk="1" fontAlgn="ctr" latinLnBrk="0" hangingPunct="1">
                        <a:lnSpc>
                          <a:spcPts val="1200"/>
                        </a:lnSpc>
                      </a:pPr>
                      <a:r>
                        <a:rPr lang="ar-KW" sz="1200" b="1" u="none" strike="noStrike" kern="1200" dirty="0">
                          <a:solidFill>
                            <a:schemeClr val="tx1"/>
                          </a:solidFill>
                          <a:effectLst/>
                          <a:latin typeface="Sakkal Majalla" panose="02000000000000000000" pitchFamily="2" charset="-78"/>
                          <a:ea typeface="+mn-ea"/>
                          <a:cs typeface="Sakkal Majalla" panose="02000000000000000000" pitchFamily="2" charset="-78"/>
                        </a:rPr>
                        <a:t> </a:t>
                      </a:r>
                      <a:endParaRPr lang="en-US" sz="1200" b="1"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89282977"/>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الخصوم</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ts val="1200"/>
                        </a:lnSpc>
                      </a:pP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914400" rtl="0" eaLnBrk="1" fontAlgn="ctr" latinLnBrk="0" hangingPunct="1">
                        <a:lnSpc>
                          <a:spcPts val="1200"/>
                        </a:lnSpc>
                      </a:pP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914400" rtl="0" eaLnBrk="1" fontAlgn="ctr" latinLnBrk="0" hangingPunct="1">
                        <a:lnSpc>
                          <a:spcPts val="1200"/>
                        </a:lnSpc>
                      </a:pP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98368096"/>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ذمم دائنة وخصوم أخرى</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ar-KW" sz="900" b="1" i="0" u="none" strike="noStrike" dirty="0">
                          <a:solidFill>
                            <a:srgbClr val="000000"/>
                          </a:solidFill>
                          <a:effectLst/>
                          <a:latin typeface="Helvetica Neue"/>
                        </a:rPr>
                        <a:t>13,035</a:t>
                      </a: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0" i="0" u="none" strike="noStrike" dirty="0">
                          <a:solidFill>
                            <a:srgbClr val="000000"/>
                          </a:solidFill>
                          <a:effectLst/>
                          <a:latin typeface="Helvetica Neue"/>
                        </a:rPr>
                        <a:t>14,178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63432956"/>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قروض بنكية</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ar-KW" sz="900" b="1" i="0" u="none" strike="noStrike" dirty="0">
                          <a:solidFill>
                            <a:srgbClr val="000000"/>
                          </a:solidFill>
                          <a:effectLst/>
                          <a:latin typeface="Helvetica Neue"/>
                        </a:rPr>
                        <a:t>9,413</a:t>
                      </a: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0" i="0" u="none" strike="noStrike" dirty="0">
                          <a:solidFill>
                            <a:srgbClr val="000000"/>
                          </a:solidFill>
                          <a:effectLst/>
                          <a:latin typeface="Helvetica Neue"/>
                        </a:rPr>
                        <a:t>29,015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1279176"/>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سندات مصدرة</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1" i="0" u="none" strike="noStrike" dirty="0">
                          <a:solidFill>
                            <a:srgbClr val="000000"/>
                          </a:solidFill>
                          <a:effectLst/>
                          <a:latin typeface="Helvetica Neue"/>
                        </a:rPr>
                        <a:t>35,000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0" i="0" u="none" strike="noStrike" dirty="0">
                          <a:solidFill>
                            <a:srgbClr val="000000"/>
                          </a:solidFill>
                          <a:effectLst/>
                          <a:latin typeface="Helvetica Neue"/>
                        </a:rPr>
                        <a:t>35,000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96483071"/>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إجمالي الخصوم</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ar-KW" sz="900" b="1" i="0" u="none" strike="noStrike" dirty="0">
                          <a:solidFill>
                            <a:srgbClr val="000000"/>
                          </a:solidFill>
                          <a:effectLst/>
                          <a:latin typeface="Helvetica Neue"/>
                        </a:rPr>
                        <a:t>57,448</a:t>
                      </a: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1" i="0" u="none" strike="noStrike" dirty="0">
                          <a:solidFill>
                            <a:srgbClr val="000000"/>
                          </a:solidFill>
                          <a:effectLst/>
                          <a:latin typeface="Helvetica Neue"/>
                        </a:rPr>
                        <a:t>78,193</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43343892"/>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حقوق الملكية</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ts val="1200"/>
                        </a:lnSpc>
                      </a:pP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914400" rtl="0" eaLnBrk="1" fontAlgn="ctr" latinLnBrk="0" hangingPunct="1">
                        <a:lnSpc>
                          <a:spcPts val="1200"/>
                        </a:lnSpc>
                      </a:pPr>
                      <a:r>
                        <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rPr>
                        <a:t>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defTabSz="914400" rtl="0" eaLnBrk="1" fontAlgn="ctr" latinLnBrk="0" hangingPunct="1">
                        <a:lnSpc>
                          <a:spcPts val="1200"/>
                        </a:lnSpc>
                      </a:pPr>
                      <a:r>
                        <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rPr>
                        <a:t>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32504636"/>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حقوق الملكية الخاصة بمالكي الشركة الأم</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ar-KW" sz="900" b="1" i="0" u="none" strike="noStrike" dirty="0">
                          <a:solidFill>
                            <a:srgbClr val="000000"/>
                          </a:solidFill>
                          <a:effectLst/>
                          <a:latin typeface="Helvetica Neue"/>
                        </a:rPr>
                        <a:t>106,065</a:t>
                      </a: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1" i="0" u="none" strike="noStrike" dirty="0">
                          <a:solidFill>
                            <a:srgbClr val="000000"/>
                          </a:solidFill>
                          <a:effectLst/>
                          <a:latin typeface="Helvetica Neue"/>
                        </a:rPr>
                        <a:t>103,593</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22244075"/>
                  </a:ext>
                </a:extLst>
              </a:tr>
              <a:tr h="162028">
                <a:tc>
                  <a:txBody>
                    <a:bodyPr/>
                    <a:lstStyle/>
                    <a:p>
                      <a:pPr algn="r" rtl="1" fontAlgn="ctr">
                        <a:lnSpc>
                          <a:spcPts val="1200"/>
                        </a:lnSpc>
                      </a:pPr>
                      <a:r>
                        <a:rPr lang="ar-KW" sz="1200" b="0" i="0" u="none" strike="noStrike" baseline="0" dirty="0">
                          <a:solidFill>
                            <a:schemeClr val="tx1"/>
                          </a:solidFill>
                          <a:effectLst/>
                          <a:latin typeface="Sakkal Majalla" panose="02000000000000000000" pitchFamily="2" charset="-78"/>
                          <a:cs typeface="Sakkal Majalla" panose="02000000000000000000" pitchFamily="2" charset="-78"/>
                        </a:rPr>
                        <a:t>الحصص غير المسيطرة</a:t>
                      </a:r>
                      <a:endParaRPr lang="ar-KW" sz="12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0"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ar-KW" sz="900" b="1" i="0" u="none" strike="noStrike" dirty="0">
                          <a:solidFill>
                            <a:srgbClr val="000000"/>
                          </a:solidFill>
                          <a:effectLst/>
                          <a:latin typeface="Helvetica Neue"/>
                        </a:rPr>
                        <a:t>6,769</a:t>
                      </a: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0" i="0" u="none" strike="noStrike" dirty="0">
                          <a:solidFill>
                            <a:srgbClr val="000000"/>
                          </a:solidFill>
                          <a:effectLst/>
                          <a:latin typeface="Helvetica Neue"/>
                        </a:rPr>
                        <a:t>29,680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07375177"/>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إجمالي حقوق الملكية</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ar-KW" sz="900" b="1" i="0" u="none" strike="noStrike" dirty="0">
                          <a:solidFill>
                            <a:srgbClr val="000000"/>
                          </a:solidFill>
                          <a:effectLst/>
                          <a:latin typeface="Helvetica Neue"/>
                        </a:rPr>
                        <a:t>112,834</a:t>
                      </a: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ctr"/>
                      <a:r>
                        <a:rPr lang="en-IN" sz="900" b="1" i="0" u="none" strike="noStrike" dirty="0">
                          <a:solidFill>
                            <a:srgbClr val="000000"/>
                          </a:solidFill>
                          <a:effectLst/>
                          <a:latin typeface="Helvetica Neue"/>
                        </a:rPr>
                        <a:t>133,273</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51475013"/>
                  </a:ext>
                </a:extLst>
              </a:tr>
              <a:tr h="162028">
                <a:tc>
                  <a:txBody>
                    <a:bodyPr/>
                    <a:lstStyle/>
                    <a:p>
                      <a:pPr algn="r" rtl="1" fontAlgn="ctr">
                        <a:lnSpc>
                          <a:spcPts val="1200"/>
                        </a:lnSpc>
                      </a:pPr>
                      <a:r>
                        <a:rPr lang="ar-KW" sz="1200" b="1" i="0" u="none" strike="noStrike" baseline="0" dirty="0">
                          <a:solidFill>
                            <a:schemeClr val="tx1"/>
                          </a:solidFill>
                          <a:effectLst/>
                          <a:latin typeface="Sakkal Majalla" panose="02000000000000000000" pitchFamily="2" charset="-78"/>
                          <a:cs typeface="Sakkal Majalla" panose="02000000000000000000" pitchFamily="2" charset="-78"/>
                        </a:rPr>
                        <a:t>إجمالي الخصوم وحقوق الملكية</a:t>
                      </a:r>
                      <a:endParaRPr lang="ar-KW"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0"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ctr" fontAlgn="ct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ar-KW" sz="900" b="1" i="0" u="none" strike="noStrike" dirty="0">
                          <a:solidFill>
                            <a:srgbClr val="000000"/>
                          </a:solidFill>
                          <a:effectLst/>
                          <a:latin typeface="Helvetica Neue"/>
                        </a:rPr>
                        <a:t>170,282</a:t>
                      </a:r>
                      <a:endParaRPr lang="en-IN" sz="900" b="1" i="0" u="none" strike="noStrike" dirty="0">
                        <a:solidFill>
                          <a:srgbClr val="000000"/>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IN" sz="900" b="1" i="0" u="none" strike="noStrike" dirty="0">
                          <a:solidFill>
                            <a:srgbClr val="000000"/>
                          </a:solidFill>
                          <a:effectLst/>
                          <a:latin typeface="Helvetica Neue"/>
                        </a:rPr>
                        <a:t>211,466</a:t>
                      </a:r>
                    </a:p>
                  </a:txBody>
                  <a:tcPr marL="0" marR="0"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14619410"/>
                  </a:ext>
                </a:extLst>
              </a:tr>
            </a:tbl>
          </a:graphicData>
        </a:graphic>
      </p:graphicFrame>
      <p:graphicFrame>
        <p:nvGraphicFramePr>
          <p:cNvPr id="4" name="Chart 3">
            <a:extLst>
              <a:ext uri="{FF2B5EF4-FFF2-40B4-BE49-F238E27FC236}">
                <a16:creationId xmlns:a16="http://schemas.microsoft.com/office/drawing/2014/main" id="{7C39A2C4-264E-48EE-2C01-89E35164E5F9}"/>
              </a:ext>
            </a:extLst>
          </p:cNvPr>
          <p:cNvGraphicFramePr>
            <a:graphicFrameLocks/>
          </p:cNvGraphicFramePr>
          <p:nvPr>
            <p:extLst>
              <p:ext uri="{D42A27DB-BD31-4B8C-83A1-F6EECF244321}">
                <p14:modId xmlns:p14="http://schemas.microsoft.com/office/powerpoint/2010/main" val="2109272990"/>
              </p:ext>
            </p:extLst>
          </p:nvPr>
        </p:nvGraphicFramePr>
        <p:xfrm>
          <a:off x="971870" y="3747277"/>
          <a:ext cx="3527424" cy="18428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546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2274A-F0A4-2743-8042-E0CFB8FDF5E3}"/>
              </a:ext>
            </a:extLst>
          </p:cNvPr>
          <p:cNvSpPr>
            <a:spLocks noGrp="1"/>
          </p:cNvSpPr>
          <p:nvPr>
            <p:ph type="title"/>
          </p:nvPr>
        </p:nvSpPr>
        <p:spPr/>
        <p:txBody>
          <a:bodyPr/>
          <a:lstStyle/>
          <a:p>
            <a:r>
              <a:rPr lang="ar-SA" dirty="0"/>
              <a:t>إدارة الأصول والخدمات المصرفية الاستثمارية</a:t>
            </a:r>
            <a:endParaRPr lang="en-KW" dirty="0"/>
          </a:p>
        </p:txBody>
      </p:sp>
      <p:sp>
        <p:nvSpPr>
          <p:cNvPr id="4" name="Rectangle 3">
            <a:extLst>
              <a:ext uri="{FF2B5EF4-FFF2-40B4-BE49-F238E27FC236}">
                <a16:creationId xmlns:a16="http://schemas.microsoft.com/office/drawing/2014/main" id="{3EA6046A-6103-414D-8A2A-606DBD25ABCB}"/>
              </a:ext>
            </a:extLst>
          </p:cNvPr>
          <p:cNvSpPr/>
          <p:nvPr/>
        </p:nvSpPr>
        <p:spPr bwMode="auto">
          <a:xfrm>
            <a:off x="1032423" y="1980932"/>
            <a:ext cx="8543377"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282"/>
              </a:lnSpc>
            </a:pPr>
            <a:r>
              <a:rPr lang="ar-KW" sz="1400" b="1" dirty="0">
                <a:latin typeface="Sakkal Majalla" panose="02000000000000000000" pitchFamily="2" charset="-78"/>
                <a:cs typeface="Sakkal Majalla" panose="02000000000000000000" pitchFamily="2" charset="-78"/>
              </a:rPr>
              <a:t>أتعاب الإدارة والعمولات (ألف دينار كويتي)</a:t>
            </a:r>
          </a:p>
        </p:txBody>
      </p:sp>
      <p:sp>
        <p:nvSpPr>
          <p:cNvPr id="5" name="Rectangle 4">
            <a:extLst>
              <a:ext uri="{FF2B5EF4-FFF2-40B4-BE49-F238E27FC236}">
                <a16:creationId xmlns:a16="http://schemas.microsoft.com/office/drawing/2014/main" id="{F9845FFF-462B-E742-85EA-F30BA5BC8D8B}"/>
              </a:ext>
            </a:extLst>
          </p:cNvPr>
          <p:cNvSpPr/>
          <p:nvPr/>
        </p:nvSpPr>
        <p:spPr bwMode="auto">
          <a:xfrm>
            <a:off x="6061027" y="4362940"/>
            <a:ext cx="3527425"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282"/>
              </a:lnSpc>
            </a:pPr>
            <a:r>
              <a:rPr lang="ar-KW" sz="1400" b="1" dirty="0">
                <a:latin typeface="Sakkal Majalla" panose="02000000000000000000" pitchFamily="2" charset="-78"/>
                <a:cs typeface="Sakkal Majalla" panose="02000000000000000000" pitchFamily="2" charset="-78"/>
              </a:rPr>
              <a:t>أتعاب إدارة الأصول</a:t>
            </a:r>
            <a:r>
              <a:rPr lang="ar-KW" sz="1400" b="1" baseline="30000" dirty="0">
                <a:latin typeface="Sakkal Majalla" panose="02000000000000000000" pitchFamily="2" charset="-78"/>
                <a:cs typeface="Sakkal Majalla" panose="02000000000000000000" pitchFamily="2" charset="-78"/>
              </a:rPr>
              <a:t>1</a:t>
            </a:r>
            <a:r>
              <a:rPr lang="ar-KW" sz="1400" b="1" dirty="0">
                <a:latin typeface="Sakkal Majalla" panose="02000000000000000000" pitchFamily="2" charset="-78"/>
                <a:cs typeface="Sakkal Majalla" panose="02000000000000000000" pitchFamily="2" charset="-78"/>
              </a:rPr>
              <a:t> (ألف دينار كويتي)</a:t>
            </a:r>
          </a:p>
        </p:txBody>
      </p:sp>
      <p:sp>
        <p:nvSpPr>
          <p:cNvPr id="6" name="Rectangle 5">
            <a:extLst>
              <a:ext uri="{FF2B5EF4-FFF2-40B4-BE49-F238E27FC236}">
                <a16:creationId xmlns:a16="http://schemas.microsoft.com/office/drawing/2014/main" id="{D546A38A-F666-E44D-BE9F-5CFF41C19C1B}"/>
              </a:ext>
            </a:extLst>
          </p:cNvPr>
          <p:cNvSpPr/>
          <p:nvPr/>
        </p:nvSpPr>
        <p:spPr bwMode="auto">
          <a:xfrm>
            <a:off x="1032421" y="4362940"/>
            <a:ext cx="3502965"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282"/>
              </a:lnSpc>
            </a:pPr>
            <a:r>
              <a:rPr lang="ar-KW" sz="1400" b="1" dirty="0">
                <a:latin typeface="Sakkal Majalla" panose="02000000000000000000" pitchFamily="2" charset="-78"/>
                <a:cs typeface="Sakkal Majalla" panose="02000000000000000000" pitchFamily="2" charset="-78"/>
              </a:rPr>
              <a:t>أتعاب الخدمات المصرفية الاستثمارية (ألف دينار كويتي)</a:t>
            </a:r>
          </a:p>
        </p:txBody>
      </p:sp>
      <p:cxnSp>
        <p:nvCxnSpPr>
          <p:cNvPr id="7" name="Connector: Elbow 8">
            <a:extLst>
              <a:ext uri="{FF2B5EF4-FFF2-40B4-BE49-F238E27FC236}">
                <a16:creationId xmlns:a16="http://schemas.microsoft.com/office/drawing/2014/main" id="{266B4464-BC1C-324A-A8C1-DA88ECB2C76F}"/>
              </a:ext>
            </a:extLst>
          </p:cNvPr>
          <p:cNvCxnSpPr>
            <a:cxnSpLocks/>
          </p:cNvCxnSpPr>
          <p:nvPr/>
        </p:nvCxnSpPr>
        <p:spPr bwMode="auto">
          <a:xfrm rot="10800000" flipV="1">
            <a:off x="6391448" y="4819597"/>
            <a:ext cx="1170000" cy="172800"/>
          </a:xfrm>
          <a:prstGeom prst="bentConnector3">
            <a:avLst>
              <a:gd name="adj1" fmla="val 100334"/>
            </a:avLst>
          </a:prstGeom>
          <a:solidFill>
            <a:srgbClr val="27AAE1"/>
          </a:solidFill>
          <a:ln w="9525" cap="flat" cmpd="sng" algn="ctr">
            <a:solidFill>
              <a:schemeClr val="bg2"/>
            </a:solidFill>
            <a:prstDash val="solid"/>
            <a:round/>
            <a:headEnd type="none" w="med" len="med"/>
            <a:tailEnd type="triangle"/>
          </a:ln>
          <a:effectLst/>
        </p:spPr>
      </p:cxnSp>
      <p:cxnSp>
        <p:nvCxnSpPr>
          <p:cNvPr id="8" name="Connector: Elbow 9">
            <a:extLst>
              <a:ext uri="{FF2B5EF4-FFF2-40B4-BE49-F238E27FC236}">
                <a16:creationId xmlns:a16="http://schemas.microsoft.com/office/drawing/2014/main" id="{1935EF63-DEA8-914B-AA6B-8F38A9AC7CDB}"/>
              </a:ext>
            </a:extLst>
          </p:cNvPr>
          <p:cNvCxnSpPr>
            <a:cxnSpLocks/>
          </p:cNvCxnSpPr>
          <p:nvPr/>
        </p:nvCxnSpPr>
        <p:spPr bwMode="auto">
          <a:xfrm>
            <a:off x="8036361" y="4818662"/>
            <a:ext cx="1170000" cy="173736"/>
          </a:xfrm>
          <a:prstGeom prst="bentConnector3">
            <a:avLst>
              <a:gd name="adj1" fmla="val 100006"/>
            </a:avLst>
          </a:prstGeom>
          <a:solidFill>
            <a:srgbClr val="27AAE1"/>
          </a:solidFill>
          <a:ln w="9525" cap="flat" cmpd="sng" algn="ctr">
            <a:solidFill>
              <a:schemeClr val="bg2"/>
            </a:solidFill>
            <a:prstDash val="solid"/>
            <a:round/>
            <a:headEnd type="none" w="med" len="med"/>
            <a:tailEnd type="triangle"/>
          </a:ln>
          <a:effectLst/>
        </p:spPr>
      </p:cxnSp>
      <p:sp>
        <p:nvSpPr>
          <p:cNvPr id="9" name="Rectangle 8">
            <a:extLst>
              <a:ext uri="{FF2B5EF4-FFF2-40B4-BE49-F238E27FC236}">
                <a16:creationId xmlns:a16="http://schemas.microsoft.com/office/drawing/2014/main" id="{8222AADB-6D5A-B940-8BCE-08CDFDE4CA96}"/>
              </a:ext>
            </a:extLst>
          </p:cNvPr>
          <p:cNvSpPr/>
          <p:nvPr/>
        </p:nvSpPr>
        <p:spPr bwMode="auto">
          <a:xfrm>
            <a:off x="4636214" y="2307572"/>
            <a:ext cx="1316279" cy="26079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lnSpc>
                <a:spcPts val="1400"/>
              </a:lnSpc>
            </a:pPr>
            <a:r>
              <a:rPr lang="ar-KW" sz="1300" b="1" dirty="0">
                <a:solidFill>
                  <a:schemeClr val="tx2"/>
                </a:solidFill>
                <a:latin typeface="Sakkal Majalla" panose="02000000000000000000" pitchFamily="2" charset="-78"/>
                <a:cs typeface="Sakkal Majalla" panose="02000000000000000000" pitchFamily="2" charset="-78"/>
              </a:rPr>
              <a:t>(2%) على</a:t>
            </a:r>
          </a:p>
          <a:p>
            <a:pPr algn="ctr" rtl="1">
              <a:lnSpc>
                <a:spcPts val="1400"/>
              </a:lnSpc>
            </a:pPr>
            <a:r>
              <a:rPr lang="ar-KW" sz="1300" b="1" dirty="0">
                <a:solidFill>
                  <a:schemeClr val="tx2"/>
                </a:solidFill>
                <a:latin typeface="Sakkal Majalla" panose="02000000000000000000" pitchFamily="2" charset="-78"/>
                <a:cs typeface="Sakkal Majalla" panose="02000000000000000000" pitchFamily="2" charset="-78"/>
              </a:rPr>
              <a:t>أساس سنوي</a:t>
            </a:r>
            <a:endParaRPr lang="en-US" sz="1300" b="1" dirty="0">
              <a:solidFill>
                <a:schemeClr val="tx2"/>
              </a:solidFill>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id="{CA950317-F23E-7844-88D3-6AAB84165860}"/>
              </a:ext>
            </a:extLst>
          </p:cNvPr>
          <p:cNvSpPr/>
          <p:nvPr/>
        </p:nvSpPr>
        <p:spPr bwMode="auto">
          <a:xfrm>
            <a:off x="7322461" y="4650996"/>
            <a:ext cx="984062" cy="32890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lnSpc>
                <a:spcPts val="1400"/>
              </a:lnSpc>
            </a:pPr>
            <a:r>
              <a:rPr lang="ar-KW" sz="1300" b="1" dirty="0">
                <a:solidFill>
                  <a:schemeClr val="tx2"/>
                </a:solidFill>
                <a:latin typeface="Sakkal Majalla" panose="02000000000000000000" pitchFamily="2" charset="-78"/>
                <a:cs typeface="Sakkal Majalla" panose="02000000000000000000" pitchFamily="2" charset="-78"/>
              </a:rPr>
              <a:t>(3%) على</a:t>
            </a:r>
          </a:p>
          <a:p>
            <a:pPr algn="ctr" rtl="1">
              <a:lnSpc>
                <a:spcPts val="1400"/>
              </a:lnSpc>
            </a:pPr>
            <a:r>
              <a:rPr lang="ar-KW" sz="1300" b="1" dirty="0">
                <a:solidFill>
                  <a:schemeClr val="tx2"/>
                </a:solidFill>
                <a:latin typeface="Sakkal Majalla" panose="02000000000000000000" pitchFamily="2" charset="-78"/>
                <a:cs typeface="Sakkal Majalla" panose="02000000000000000000" pitchFamily="2" charset="-78"/>
              </a:rPr>
              <a:t>أساس سنوي</a:t>
            </a:r>
            <a:endParaRPr lang="en-US" sz="1300" b="1" dirty="0">
              <a:solidFill>
                <a:schemeClr val="tx2"/>
              </a:solidFill>
              <a:latin typeface="Sakkal Majalla" panose="02000000000000000000" pitchFamily="2" charset="-78"/>
              <a:cs typeface="Sakkal Majalla" panose="02000000000000000000" pitchFamily="2" charset="-78"/>
            </a:endParaRPr>
          </a:p>
        </p:txBody>
      </p:sp>
      <p:cxnSp>
        <p:nvCxnSpPr>
          <p:cNvPr id="11" name="Connector: Elbow 32">
            <a:extLst>
              <a:ext uri="{FF2B5EF4-FFF2-40B4-BE49-F238E27FC236}">
                <a16:creationId xmlns:a16="http://schemas.microsoft.com/office/drawing/2014/main" id="{731F0603-735D-D641-8C66-4AA8BE056E22}"/>
              </a:ext>
            </a:extLst>
          </p:cNvPr>
          <p:cNvCxnSpPr>
            <a:cxnSpLocks/>
          </p:cNvCxnSpPr>
          <p:nvPr/>
        </p:nvCxnSpPr>
        <p:spPr bwMode="auto">
          <a:xfrm rot="10800000" flipV="1">
            <a:off x="1406891" y="4819598"/>
            <a:ext cx="1170000" cy="172800"/>
          </a:xfrm>
          <a:prstGeom prst="bentConnector3">
            <a:avLst>
              <a:gd name="adj1" fmla="val 100334"/>
            </a:avLst>
          </a:prstGeom>
          <a:solidFill>
            <a:srgbClr val="27AAE1"/>
          </a:solidFill>
          <a:ln w="9525" cap="flat" cmpd="sng" algn="ctr">
            <a:solidFill>
              <a:schemeClr val="bg2"/>
            </a:solidFill>
            <a:prstDash val="solid"/>
            <a:round/>
            <a:headEnd type="none" w="med" len="med"/>
            <a:tailEnd type="triangle"/>
          </a:ln>
          <a:effectLst/>
        </p:spPr>
      </p:cxnSp>
      <p:cxnSp>
        <p:nvCxnSpPr>
          <p:cNvPr id="12" name="Connector: Elbow 33">
            <a:extLst>
              <a:ext uri="{FF2B5EF4-FFF2-40B4-BE49-F238E27FC236}">
                <a16:creationId xmlns:a16="http://schemas.microsoft.com/office/drawing/2014/main" id="{9F327A07-2706-574E-85EC-F5CF171B3EAB}"/>
              </a:ext>
            </a:extLst>
          </p:cNvPr>
          <p:cNvCxnSpPr>
            <a:cxnSpLocks/>
          </p:cNvCxnSpPr>
          <p:nvPr/>
        </p:nvCxnSpPr>
        <p:spPr bwMode="auto">
          <a:xfrm>
            <a:off x="3013699" y="4818662"/>
            <a:ext cx="1170000" cy="173736"/>
          </a:xfrm>
          <a:prstGeom prst="bentConnector3">
            <a:avLst>
              <a:gd name="adj1" fmla="val 100006"/>
            </a:avLst>
          </a:prstGeom>
          <a:solidFill>
            <a:srgbClr val="27AAE1"/>
          </a:solidFill>
          <a:ln w="9525" cap="flat" cmpd="sng" algn="ctr">
            <a:solidFill>
              <a:schemeClr val="bg2"/>
            </a:solidFill>
            <a:prstDash val="solid"/>
            <a:round/>
            <a:headEnd type="none" w="med" len="med"/>
            <a:tailEnd type="triangle"/>
          </a:ln>
          <a:effectLst/>
        </p:spPr>
      </p:cxnSp>
      <p:sp>
        <p:nvSpPr>
          <p:cNvPr id="13" name="Rectangle 12">
            <a:extLst>
              <a:ext uri="{FF2B5EF4-FFF2-40B4-BE49-F238E27FC236}">
                <a16:creationId xmlns:a16="http://schemas.microsoft.com/office/drawing/2014/main" id="{80F1D102-5A07-204D-8C09-E58F880E16F7}"/>
              </a:ext>
            </a:extLst>
          </p:cNvPr>
          <p:cNvSpPr/>
          <p:nvPr/>
        </p:nvSpPr>
        <p:spPr bwMode="auto">
          <a:xfrm>
            <a:off x="2325944" y="4676775"/>
            <a:ext cx="912669" cy="30313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lnSpc>
                <a:spcPts val="1400"/>
              </a:lnSpc>
            </a:pPr>
            <a:r>
              <a:rPr lang="ar-KW" sz="1300" b="1" dirty="0">
                <a:solidFill>
                  <a:schemeClr val="tx2"/>
                </a:solidFill>
                <a:latin typeface="Sakkal Majalla" panose="02000000000000000000" pitchFamily="2" charset="-78"/>
                <a:cs typeface="Sakkal Majalla" panose="02000000000000000000" pitchFamily="2" charset="-78"/>
              </a:rPr>
              <a:t>10%على</a:t>
            </a:r>
          </a:p>
          <a:p>
            <a:pPr algn="ctr" rtl="1">
              <a:lnSpc>
                <a:spcPts val="1400"/>
              </a:lnSpc>
            </a:pPr>
            <a:r>
              <a:rPr lang="ar-KW" sz="1300" b="1" dirty="0">
                <a:solidFill>
                  <a:schemeClr val="tx2"/>
                </a:solidFill>
                <a:latin typeface="Sakkal Majalla" panose="02000000000000000000" pitchFamily="2" charset="-78"/>
                <a:cs typeface="Sakkal Majalla" panose="02000000000000000000" pitchFamily="2" charset="-78"/>
              </a:rPr>
              <a:t>أساس سنوي</a:t>
            </a:r>
            <a:endParaRPr lang="en-US" sz="1300" b="1" dirty="0">
              <a:solidFill>
                <a:schemeClr val="tx2"/>
              </a:solidFill>
              <a:latin typeface="Sakkal Majalla" panose="02000000000000000000" pitchFamily="2" charset="-78"/>
              <a:cs typeface="Sakkal Majalla" panose="02000000000000000000" pitchFamily="2" charset="-78"/>
            </a:endParaRPr>
          </a:p>
        </p:txBody>
      </p:sp>
      <p:cxnSp>
        <p:nvCxnSpPr>
          <p:cNvPr id="14" name="Connector: Elbow 32">
            <a:extLst>
              <a:ext uri="{FF2B5EF4-FFF2-40B4-BE49-F238E27FC236}">
                <a16:creationId xmlns:a16="http://schemas.microsoft.com/office/drawing/2014/main" id="{C1A0F729-2191-FC42-9670-A7B48AF16DD3}"/>
              </a:ext>
            </a:extLst>
          </p:cNvPr>
          <p:cNvCxnSpPr>
            <a:cxnSpLocks/>
          </p:cNvCxnSpPr>
          <p:nvPr/>
        </p:nvCxnSpPr>
        <p:spPr bwMode="auto">
          <a:xfrm rot="10800000" flipV="1">
            <a:off x="1919153" y="2435712"/>
            <a:ext cx="2880000" cy="172800"/>
          </a:xfrm>
          <a:prstGeom prst="bentConnector3">
            <a:avLst>
              <a:gd name="adj1" fmla="val 100334"/>
            </a:avLst>
          </a:prstGeom>
          <a:solidFill>
            <a:srgbClr val="27AAE1"/>
          </a:solidFill>
          <a:ln w="9525" cap="flat" cmpd="sng" algn="ctr">
            <a:solidFill>
              <a:schemeClr val="bg2"/>
            </a:solidFill>
            <a:prstDash val="solid"/>
            <a:round/>
            <a:headEnd type="none" w="med" len="med"/>
            <a:tailEnd type="triangle"/>
          </a:ln>
          <a:effectLst/>
        </p:spPr>
      </p:cxnSp>
      <p:cxnSp>
        <p:nvCxnSpPr>
          <p:cNvPr id="15" name="Connector: Elbow 33">
            <a:extLst>
              <a:ext uri="{FF2B5EF4-FFF2-40B4-BE49-F238E27FC236}">
                <a16:creationId xmlns:a16="http://schemas.microsoft.com/office/drawing/2014/main" id="{372DCEB1-DEDC-CE42-B30E-255224037C68}"/>
              </a:ext>
            </a:extLst>
          </p:cNvPr>
          <p:cNvCxnSpPr>
            <a:cxnSpLocks/>
          </p:cNvCxnSpPr>
          <p:nvPr/>
        </p:nvCxnSpPr>
        <p:spPr bwMode="auto">
          <a:xfrm>
            <a:off x="5827046" y="2408453"/>
            <a:ext cx="2880000" cy="173736"/>
          </a:xfrm>
          <a:prstGeom prst="bentConnector3">
            <a:avLst>
              <a:gd name="adj1" fmla="val 100006"/>
            </a:avLst>
          </a:prstGeom>
          <a:solidFill>
            <a:srgbClr val="27AAE1"/>
          </a:solidFill>
          <a:ln w="9525" cap="flat" cmpd="sng" algn="ctr">
            <a:solidFill>
              <a:schemeClr val="bg2"/>
            </a:solidFill>
            <a:prstDash val="solid"/>
            <a:round/>
            <a:headEnd type="none" w="med" len="med"/>
            <a:tailEnd type="triangle"/>
          </a:ln>
          <a:effectLst/>
        </p:spPr>
      </p:cxnSp>
      <p:grpSp>
        <p:nvGrpSpPr>
          <p:cNvPr id="16" name="Group 15">
            <a:extLst>
              <a:ext uri="{FF2B5EF4-FFF2-40B4-BE49-F238E27FC236}">
                <a16:creationId xmlns:a16="http://schemas.microsoft.com/office/drawing/2014/main" id="{C59F29C3-EA1F-E542-9F9C-03CFBA4AB2D5}"/>
              </a:ext>
            </a:extLst>
          </p:cNvPr>
          <p:cNvGrpSpPr/>
          <p:nvPr/>
        </p:nvGrpSpPr>
        <p:grpSpPr>
          <a:xfrm>
            <a:off x="3103142" y="3914267"/>
            <a:ext cx="4715216" cy="356816"/>
            <a:chOff x="2595142" y="3355467"/>
            <a:chExt cx="4715216" cy="356816"/>
          </a:xfrm>
        </p:grpSpPr>
        <p:cxnSp>
          <p:nvCxnSpPr>
            <p:cNvPr id="17" name="Straight Connector 16">
              <a:extLst>
                <a:ext uri="{FF2B5EF4-FFF2-40B4-BE49-F238E27FC236}">
                  <a16:creationId xmlns:a16="http://schemas.microsoft.com/office/drawing/2014/main" id="{C7E45386-4126-1549-AA81-404C28961110}"/>
                </a:ext>
              </a:extLst>
            </p:cNvPr>
            <p:cNvCxnSpPr>
              <a:cxnSpLocks/>
            </p:cNvCxnSpPr>
            <p:nvPr/>
          </p:nvCxnSpPr>
          <p:spPr bwMode="auto">
            <a:xfrm rot="10800000">
              <a:off x="2595142" y="3535467"/>
              <a:ext cx="4715216" cy="0"/>
            </a:xfrm>
            <a:prstGeom prst="line">
              <a:avLst/>
            </a:prstGeom>
            <a:solidFill>
              <a:srgbClr val="27AAE1"/>
            </a:solidFill>
            <a:ln w="9525" cap="flat" cmpd="sng" algn="ctr">
              <a:solidFill>
                <a:srgbClr val="27AAE1"/>
              </a:solidFill>
              <a:prstDash val="solid"/>
              <a:round/>
              <a:headEnd type="none" w="med" len="med"/>
              <a:tailEnd type="none" w="med" len="med"/>
            </a:ln>
            <a:effectLst/>
          </p:spPr>
        </p:cxnSp>
        <p:cxnSp>
          <p:nvCxnSpPr>
            <p:cNvPr id="18" name="Elbow Connector 38">
              <a:extLst>
                <a:ext uri="{FF2B5EF4-FFF2-40B4-BE49-F238E27FC236}">
                  <a16:creationId xmlns:a16="http://schemas.microsoft.com/office/drawing/2014/main" id="{5AF3BA1C-73FA-0148-9546-1990CCC2FF8D}"/>
                </a:ext>
              </a:extLst>
            </p:cNvPr>
            <p:cNvCxnSpPr>
              <a:cxnSpLocks/>
            </p:cNvCxnSpPr>
            <p:nvPr/>
          </p:nvCxnSpPr>
          <p:spPr bwMode="auto">
            <a:xfrm rot="5400000" flipV="1">
              <a:off x="2508478" y="3622038"/>
              <a:ext cx="180000" cy="101"/>
            </a:xfrm>
            <a:prstGeom prst="bentConnector3">
              <a:avLst/>
            </a:prstGeom>
            <a:solidFill>
              <a:srgbClr val="27AAE1"/>
            </a:solidFill>
            <a:ln w="9525" cap="flat" cmpd="sng" algn="ctr">
              <a:solidFill>
                <a:srgbClr val="27AAE1"/>
              </a:solidFill>
              <a:prstDash val="solid"/>
              <a:round/>
              <a:headEnd type="none" w="med" len="med"/>
              <a:tailEnd type="triangle"/>
            </a:ln>
            <a:effectLst/>
          </p:spPr>
        </p:cxnSp>
        <p:cxnSp>
          <p:nvCxnSpPr>
            <p:cNvPr id="19" name="Elbow Connector 39">
              <a:extLst>
                <a:ext uri="{FF2B5EF4-FFF2-40B4-BE49-F238E27FC236}">
                  <a16:creationId xmlns:a16="http://schemas.microsoft.com/office/drawing/2014/main" id="{21AB4189-80F6-1F40-BF68-9A7D00774262}"/>
                </a:ext>
              </a:extLst>
            </p:cNvPr>
            <p:cNvCxnSpPr>
              <a:cxnSpLocks/>
            </p:cNvCxnSpPr>
            <p:nvPr/>
          </p:nvCxnSpPr>
          <p:spPr bwMode="auto">
            <a:xfrm rot="5400000" flipV="1">
              <a:off x="7216921" y="3622232"/>
              <a:ext cx="180000" cy="101"/>
            </a:xfrm>
            <a:prstGeom prst="bentConnector3">
              <a:avLst/>
            </a:prstGeom>
            <a:solidFill>
              <a:srgbClr val="27AAE1"/>
            </a:solidFill>
            <a:ln w="9525" cap="flat" cmpd="sng" algn="ctr">
              <a:solidFill>
                <a:srgbClr val="27AAE1"/>
              </a:solidFill>
              <a:prstDash val="solid"/>
              <a:round/>
              <a:headEnd type="none" w="med" len="med"/>
              <a:tailEnd type="triangle"/>
            </a:ln>
            <a:effectLst/>
          </p:spPr>
        </p:cxnSp>
        <p:cxnSp>
          <p:nvCxnSpPr>
            <p:cNvPr id="20" name="Elbow Connector 40">
              <a:extLst>
                <a:ext uri="{FF2B5EF4-FFF2-40B4-BE49-F238E27FC236}">
                  <a16:creationId xmlns:a16="http://schemas.microsoft.com/office/drawing/2014/main" id="{54C09212-0CD8-C546-A92C-D258566D539F}"/>
                </a:ext>
              </a:extLst>
            </p:cNvPr>
            <p:cNvCxnSpPr>
              <a:cxnSpLocks/>
            </p:cNvCxnSpPr>
            <p:nvPr/>
          </p:nvCxnSpPr>
          <p:spPr bwMode="auto">
            <a:xfrm rot="16200000">
              <a:off x="4862750" y="3445329"/>
              <a:ext cx="180000" cy="275"/>
            </a:xfrm>
            <a:prstGeom prst="bentConnector3">
              <a:avLst/>
            </a:prstGeom>
            <a:solidFill>
              <a:srgbClr val="27AAE1"/>
            </a:solidFill>
            <a:ln w="9525" cap="flat" cmpd="sng" algn="ctr">
              <a:solidFill>
                <a:srgbClr val="27AAE1"/>
              </a:solidFill>
              <a:prstDash val="solid"/>
              <a:round/>
              <a:headEnd type="none" w="med" len="med"/>
              <a:tailEnd type="triangle"/>
            </a:ln>
            <a:effectLst/>
          </p:spPr>
        </p:cxnSp>
      </p:grpSp>
      <p:graphicFrame>
        <p:nvGraphicFramePr>
          <p:cNvPr id="21" name="Chart 20">
            <a:extLst>
              <a:ext uri="{FF2B5EF4-FFF2-40B4-BE49-F238E27FC236}">
                <a16:creationId xmlns:a16="http://schemas.microsoft.com/office/drawing/2014/main" id="{8739D30A-E460-6248-A6A2-2B2B8B83ACC6}"/>
              </a:ext>
            </a:extLst>
          </p:cNvPr>
          <p:cNvGraphicFramePr>
            <a:graphicFrameLocks/>
          </p:cNvGraphicFramePr>
          <p:nvPr>
            <p:extLst>
              <p:ext uri="{D42A27DB-BD31-4B8C-83A1-F6EECF244321}">
                <p14:modId xmlns:p14="http://schemas.microsoft.com/office/powerpoint/2010/main" val="2481923566"/>
              </p:ext>
            </p:extLst>
          </p:nvPr>
        </p:nvGraphicFramePr>
        <p:xfrm>
          <a:off x="894442" y="5160972"/>
          <a:ext cx="4417200" cy="142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1EBD6EBE-DE38-474E-8C91-F657D2F9E37A}"/>
              </a:ext>
            </a:extLst>
          </p:cNvPr>
          <p:cNvGraphicFramePr>
            <a:graphicFrameLocks/>
          </p:cNvGraphicFramePr>
          <p:nvPr>
            <p:extLst>
              <p:ext uri="{D42A27DB-BD31-4B8C-83A1-F6EECF244321}">
                <p14:modId xmlns:p14="http://schemas.microsoft.com/office/powerpoint/2010/main" val="1206640895"/>
              </p:ext>
            </p:extLst>
          </p:nvPr>
        </p:nvGraphicFramePr>
        <p:xfrm>
          <a:off x="5568950" y="5174414"/>
          <a:ext cx="4417200" cy="142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D1B14C75-781F-454A-A1C0-21B99BE32938}"/>
              </a:ext>
            </a:extLst>
          </p:cNvPr>
          <p:cNvGraphicFramePr>
            <a:graphicFrameLocks/>
          </p:cNvGraphicFramePr>
          <p:nvPr>
            <p:extLst>
              <p:ext uri="{D42A27DB-BD31-4B8C-83A1-F6EECF244321}">
                <p14:modId xmlns:p14="http://schemas.microsoft.com/office/powerpoint/2010/main" val="1825096177"/>
              </p:ext>
            </p:extLst>
          </p:nvPr>
        </p:nvGraphicFramePr>
        <p:xfrm>
          <a:off x="953003" y="2625521"/>
          <a:ext cx="8588926" cy="15146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543E71E2-CCEB-4A4E-97A5-9014C1CA9D38}"/>
              </a:ext>
            </a:extLst>
          </p:cNvPr>
          <p:cNvGraphicFramePr>
            <a:graphicFrameLocks/>
          </p:cNvGraphicFramePr>
          <p:nvPr>
            <p:extLst>
              <p:ext uri="{D42A27DB-BD31-4B8C-83A1-F6EECF244321}">
                <p14:modId xmlns:p14="http://schemas.microsoft.com/office/powerpoint/2010/main" val="3655092261"/>
              </p:ext>
            </p:extLst>
          </p:nvPr>
        </p:nvGraphicFramePr>
        <p:xfrm>
          <a:off x="1032421" y="2922769"/>
          <a:ext cx="8070940" cy="1356088"/>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61B5D2FF-234B-6846-9816-FBCB330CCF21}"/>
              </a:ext>
            </a:extLst>
          </p:cNvPr>
          <p:cNvSpPr txBox="1"/>
          <p:nvPr/>
        </p:nvSpPr>
        <p:spPr>
          <a:xfrm>
            <a:off x="982758" y="6323691"/>
            <a:ext cx="8593042" cy="287999"/>
          </a:xfrm>
          <a:prstGeom prst="rect">
            <a:avLst/>
          </a:prstGeom>
          <a:noFill/>
        </p:spPr>
        <p:txBody>
          <a:bodyPr wrap="square" lIns="0" tIns="0" rIns="0" bIns="0" rtlCol="0" anchor="b" anchorCtr="0">
            <a:noAutofit/>
          </a:bodyPr>
          <a:lstStyle>
            <a:defPPr>
              <a:defRPr lang="en-US"/>
            </a:defPPr>
            <a:lvl1pPr algn="l">
              <a:lnSpc>
                <a:spcPts val="1400"/>
              </a:lnSpc>
              <a:defRPr sz="900">
                <a:latin typeface="+mj-lt"/>
              </a:defRPr>
            </a:lvl1pPr>
          </a:lstStyle>
          <a:p>
            <a:pPr algn="r" rtl="1">
              <a:lnSpc>
                <a:spcPts val="962"/>
              </a:lnSpc>
            </a:pPr>
            <a:r>
              <a:rPr lang="ar-KW" sz="1000" i="1" dirty="0">
                <a:solidFill>
                  <a:schemeClr val="accent1"/>
                </a:solidFill>
                <a:latin typeface="Sakkal Majalla" panose="02000000000000000000" pitchFamily="2" charset="-78"/>
                <a:cs typeface="Sakkal Majalla" panose="02000000000000000000" pitchFamily="2" charset="-78"/>
              </a:rPr>
              <a:t>1. تشمل إدارة الأصول صناديق الأسهم الخليجية وصناديق الدخل الثابت، والعقارات، والاستثمارات الدولية والملكية الخاصة</a:t>
            </a:r>
          </a:p>
        </p:txBody>
      </p:sp>
      <p:graphicFrame>
        <p:nvGraphicFramePr>
          <p:cNvPr id="27" name="Chart 26">
            <a:extLst>
              <a:ext uri="{FF2B5EF4-FFF2-40B4-BE49-F238E27FC236}">
                <a16:creationId xmlns:a16="http://schemas.microsoft.com/office/drawing/2014/main" id="{74859CA5-4FD7-3BF9-427C-391083ACB2EF}"/>
              </a:ext>
            </a:extLst>
          </p:cNvPr>
          <p:cNvGraphicFramePr>
            <a:graphicFrameLocks/>
          </p:cNvGraphicFramePr>
          <p:nvPr>
            <p:extLst>
              <p:ext uri="{D42A27DB-BD31-4B8C-83A1-F6EECF244321}">
                <p14:modId xmlns:p14="http://schemas.microsoft.com/office/powerpoint/2010/main" val="2838457418"/>
              </p:ext>
            </p:extLst>
          </p:nvPr>
        </p:nvGraphicFramePr>
        <p:xfrm>
          <a:off x="1022835" y="2788708"/>
          <a:ext cx="8567736" cy="14927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a:extLst>
              <a:ext uri="{FF2B5EF4-FFF2-40B4-BE49-F238E27FC236}">
                <a16:creationId xmlns:a16="http://schemas.microsoft.com/office/drawing/2014/main" id="{B65C2E97-B071-DCFC-62C4-0BE89AD3C44D}"/>
              </a:ext>
            </a:extLst>
          </p:cNvPr>
          <p:cNvGraphicFramePr>
            <a:graphicFrameLocks/>
          </p:cNvGraphicFramePr>
          <p:nvPr>
            <p:extLst>
              <p:ext uri="{D42A27DB-BD31-4B8C-83A1-F6EECF244321}">
                <p14:modId xmlns:p14="http://schemas.microsoft.com/office/powerpoint/2010/main" val="1320567130"/>
              </p:ext>
            </p:extLst>
          </p:nvPr>
        </p:nvGraphicFramePr>
        <p:xfrm>
          <a:off x="5933551" y="5004717"/>
          <a:ext cx="3782376" cy="11077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Chart 29">
            <a:extLst>
              <a:ext uri="{FF2B5EF4-FFF2-40B4-BE49-F238E27FC236}">
                <a16:creationId xmlns:a16="http://schemas.microsoft.com/office/drawing/2014/main" id="{D4B2F2B4-D1B2-6B67-8640-84C9543B9381}"/>
              </a:ext>
            </a:extLst>
          </p:cNvPr>
          <p:cNvGraphicFramePr>
            <a:graphicFrameLocks/>
          </p:cNvGraphicFramePr>
          <p:nvPr>
            <p:extLst>
              <p:ext uri="{D42A27DB-BD31-4B8C-83A1-F6EECF244321}">
                <p14:modId xmlns:p14="http://schemas.microsoft.com/office/powerpoint/2010/main" val="1398067977"/>
              </p:ext>
            </p:extLst>
          </p:nvPr>
        </p:nvGraphicFramePr>
        <p:xfrm>
          <a:off x="891090" y="4981563"/>
          <a:ext cx="3782376" cy="134922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2846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B0AEE-7A13-0F45-AC23-AC9A39C3D999}"/>
              </a:ext>
            </a:extLst>
          </p:cNvPr>
          <p:cNvSpPr>
            <a:spLocks noGrp="1"/>
          </p:cNvSpPr>
          <p:nvPr>
            <p:ph type="title"/>
          </p:nvPr>
        </p:nvSpPr>
        <p:spPr/>
        <p:txBody>
          <a:bodyPr/>
          <a:lstStyle/>
          <a:p>
            <a:pPr algn="r" rtl="0" eaLnBrk="1" fontAlgn="t" hangingPunct="1">
              <a:lnSpc>
                <a:spcPts val="3400"/>
              </a:lnSpc>
              <a:spcBef>
                <a:spcPct val="0"/>
              </a:spcBef>
              <a:spcAft>
                <a:spcPct val="0"/>
              </a:spcAft>
            </a:pPr>
            <a:r>
              <a:rPr lang="ar-KW" dirty="0"/>
              <a:t>عوائد</a:t>
            </a:r>
            <a:r>
              <a:rPr lang="ar-SA" dirty="0"/>
              <a:t> أتعاب إدارة الأصول</a:t>
            </a:r>
            <a:endParaRPr lang="en-KW" dirty="0"/>
          </a:p>
        </p:txBody>
      </p:sp>
      <p:sp>
        <p:nvSpPr>
          <p:cNvPr id="4" name="Rectangle 3">
            <a:extLst>
              <a:ext uri="{FF2B5EF4-FFF2-40B4-BE49-F238E27FC236}">
                <a16:creationId xmlns:a16="http://schemas.microsoft.com/office/drawing/2014/main" id="{9CA1E235-DA0A-B040-8A0A-FF16264B0391}"/>
              </a:ext>
            </a:extLst>
          </p:cNvPr>
          <p:cNvSpPr/>
          <p:nvPr/>
        </p:nvSpPr>
        <p:spPr bwMode="auto">
          <a:xfrm>
            <a:off x="1008063" y="4373536"/>
            <a:ext cx="8567737"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pPr>
            <a:r>
              <a:rPr lang="ar-KW" sz="1400" b="1" dirty="0">
                <a:latin typeface="Sakkal Majalla" panose="02000000000000000000" pitchFamily="2" charset="-78"/>
                <a:cs typeface="Sakkal Majalla" panose="02000000000000000000" pitchFamily="2" charset="-78"/>
              </a:rPr>
              <a:t>الأتعاب السنوية للإدارة (%)</a:t>
            </a:r>
            <a:endParaRPr lang="en-IN" sz="1400" b="1" strike="sngStrike" dirty="0">
              <a:latin typeface="Sakkal Majalla" panose="02000000000000000000" pitchFamily="2" charset="-78"/>
              <a:cs typeface="Sakkal Majalla" panose="02000000000000000000" pitchFamily="2" charset="-78"/>
            </a:endParaRPr>
          </a:p>
        </p:txBody>
      </p:sp>
      <p:grpSp>
        <p:nvGrpSpPr>
          <p:cNvPr id="5" name="Group 4">
            <a:extLst>
              <a:ext uri="{FF2B5EF4-FFF2-40B4-BE49-F238E27FC236}">
                <a16:creationId xmlns:a16="http://schemas.microsoft.com/office/drawing/2014/main" id="{47B4D689-E9AD-0540-B350-11DB7648A791}"/>
              </a:ext>
            </a:extLst>
          </p:cNvPr>
          <p:cNvGrpSpPr/>
          <p:nvPr/>
        </p:nvGrpSpPr>
        <p:grpSpPr>
          <a:xfrm>
            <a:off x="1597795" y="3995546"/>
            <a:ext cx="7526954" cy="361485"/>
            <a:chOff x="2595042" y="3355466"/>
            <a:chExt cx="4715216" cy="361485"/>
          </a:xfrm>
        </p:grpSpPr>
        <p:cxnSp>
          <p:nvCxnSpPr>
            <p:cNvPr id="6" name="Elbow Connector 28">
              <a:extLst>
                <a:ext uri="{FF2B5EF4-FFF2-40B4-BE49-F238E27FC236}">
                  <a16:creationId xmlns:a16="http://schemas.microsoft.com/office/drawing/2014/main" id="{F700CD11-2ED0-C544-9EA6-FFB095E75731}"/>
                </a:ext>
              </a:extLst>
            </p:cNvPr>
            <p:cNvCxnSpPr>
              <a:cxnSpLocks/>
            </p:cNvCxnSpPr>
            <p:nvPr/>
          </p:nvCxnSpPr>
          <p:spPr bwMode="auto">
            <a:xfrm rot="16200000" flipV="1">
              <a:off x="7216351" y="3453665"/>
              <a:ext cx="180000" cy="101"/>
            </a:xfrm>
            <a:prstGeom prst="bentConnector3">
              <a:avLst/>
            </a:prstGeom>
            <a:solidFill>
              <a:srgbClr val="27AAE1"/>
            </a:solidFill>
            <a:ln w="9525" cap="flat" cmpd="sng" algn="ctr">
              <a:solidFill>
                <a:schemeClr val="bg2"/>
              </a:solidFill>
              <a:prstDash val="solid"/>
              <a:round/>
              <a:headEnd type="none" w="med" len="med"/>
              <a:tailEnd type="triangle"/>
            </a:ln>
            <a:effectLst/>
          </p:spPr>
        </p:cxnSp>
        <p:cxnSp>
          <p:nvCxnSpPr>
            <p:cNvPr id="7" name="Elbow Connector 29">
              <a:extLst>
                <a:ext uri="{FF2B5EF4-FFF2-40B4-BE49-F238E27FC236}">
                  <a16:creationId xmlns:a16="http://schemas.microsoft.com/office/drawing/2014/main" id="{1438B695-C989-D14B-9440-5A05627DAEC0}"/>
                </a:ext>
              </a:extLst>
            </p:cNvPr>
            <p:cNvCxnSpPr>
              <a:cxnSpLocks/>
            </p:cNvCxnSpPr>
            <p:nvPr/>
          </p:nvCxnSpPr>
          <p:spPr bwMode="auto">
            <a:xfrm rot="16200000" flipV="1">
              <a:off x="2505875" y="3445415"/>
              <a:ext cx="180000" cy="101"/>
            </a:xfrm>
            <a:prstGeom prst="bentConnector3">
              <a:avLst/>
            </a:prstGeom>
            <a:solidFill>
              <a:srgbClr val="27AAE1"/>
            </a:solidFill>
            <a:ln w="9525" cap="flat" cmpd="sng" algn="ctr">
              <a:solidFill>
                <a:schemeClr val="bg2"/>
              </a:solidFill>
              <a:prstDash val="solid"/>
              <a:round/>
              <a:headEnd type="none" w="med" len="med"/>
              <a:tailEnd type="triangle"/>
            </a:ln>
            <a:effectLst/>
          </p:spPr>
        </p:cxnSp>
        <p:cxnSp>
          <p:nvCxnSpPr>
            <p:cNvPr id="8" name="Elbow Connector 30">
              <a:extLst>
                <a:ext uri="{FF2B5EF4-FFF2-40B4-BE49-F238E27FC236}">
                  <a16:creationId xmlns:a16="http://schemas.microsoft.com/office/drawing/2014/main" id="{852236B6-ABCA-344E-96D1-F64BD4484D2A}"/>
                </a:ext>
              </a:extLst>
            </p:cNvPr>
            <p:cNvCxnSpPr>
              <a:cxnSpLocks/>
            </p:cNvCxnSpPr>
            <p:nvPr/>
          </p:nvCxnSpPr>
          <p:spPr bwMode="auto">
            <a:xfrm rot="5400000">
              <a:off x="4862650" y="3626813"/>
              <a:ext cx="180000" cy="275"/>
            </a:xfrm>
            <a:prstGeom prst="bentConnector3">
              <a:avLst/>
            </a:prstGeom>
            <a:solidFill>
              <a:srgbClr val="27AAE1"/>
            </a:solidFill>
            <a:ln w="9525" cap="flat" cmpd="sng" algn="ctr">
              <a:solidFill>
                <a:schemeClr val="bg2"/>
              </a:solidFill>
              <a:prstDash val="solid"/>
              <a:round/>
              <a:headEnd type="none" w="med" len="med"/>
              <a:tailEnd type="triangle"/>
            </a:ln>
            <a:effectLst/>
          </p:spPr>
        </p:cxnSp>
        <p:cxnSp>
          <p:nvCxnSpPr>
            <p:cNvPr id="9" name="Straight Connector 8">
              <a:extLst>
                <a:ext uri="{FF2B5EF4-FFF2-40B4-BE49-F238E27FC236}">
                  <a16:creationId xmlns:a16="http://schemas.microsoft.com/office/drawing/2014/main" id="{0252228F-FECF-C149-88EC-5B102C736B9E}"/>
                </a:ext>
              </a:extLst>
            </p:cNvPr>
            <p:cNvCxnSpPr>
              <a:cxnSpLocks/>
            </p:cNvCxnSpPr>
            <p:nvPr/>
          </p:nvCxnSpPr>
          <p:spPr bwMode="auto">
            <a:xfrm>
              <a:off x="2595042" y="3536950"/>
              <a:ext cx="4715216" cy="0"/>
            </a:xfrm>
            <a:prstGeom prst="line">
              <a:avLst/>
            </a:prstGeom>
            <a:solidFill>
              <a:srgbClr val="27AAE1"/>
            </a:solidFill>
            <a:ln w="9525" cap="flat" cmpd="sng" algn="ctr">
              <a:solidFill>
                <a:schemeClr val="bg2"/>
              </a:solidFill>
              <a:prstDash val="solid"/>
              <a:round/>
              <a:headEnd type="none" w="med" len="med"/>
              <a:tailEnd type="none" w="med" len="med"/>
            </a:ln>
            <a:effectLst/>
          </p:spPr>
        </p:cxnSp>
      </p:grpSp>
      <p:graphicFrame>
        <p:nvGraphicFramePr>
          <p:cNvPr id="10" name="Chart 9">
            <a:extLst>
              <a:ext uri="{FF2B5EF4-FFF2-40B4-BE49-F238E27FC236}">
                <a16:creationId xmlns:a16="http://schemas.microsoft.com/office/drawing/2014/main" id="{AF7A93C5-8D6C-D042-B736-C6613C0AB93B}"/>
              </a:ext>
            </a:extLst>
          </p:cNvPr>
          <p:cNvGraphicFramePr>
            <a:graphicFrameLocks/>
          </p:cNvGraphicFramePr>
          <p:nvPr>
            <p:extLst>
              <p:ext uri="{D42A27DB-BD31-4B8C-83A1-F6EECF244321}">
                <p14:modId xmlns:p14="http://schemas.microsoft.com/office/powerpoint/2010/main" val="911570071"/>
              </p:ext>
            </p:extLst>
          </p:nvPr>
        </p:nvGraphicFramePr>
        <p:xfrm>
          <a:off x="1072515" y="2275111"/>
          <a:ext cx="4140409" cy="1728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25B95664-1870-F949-97EC-D5B0C92F0998}"/>
              </a:ext>
            </a:extLst>
          </p:cNvPr>
          <p:cNvGraphicFramePr>
            <a:graphicFrameLocks/>
          </p:cNvGraphicFramePr>
          <p:nvPr>
            <p:extLst>
              <p:ext uri="{D42A27DB-BD31-4B8C-83A1-F6EECF244321}">
                <p14:modId xmlns:p14="http://schemas.microsoft.com/office/powerpoint/2010/main" val="2999904966"/>
              </p:ext>
            </p:extLst>
          </p:nvPr>
        </p:nvGraphicFramePr>
        <p:xfrm>
          <a:off x="6006164" y="2412173"/>
          <a:ext cx="3561348" cy="15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6C0F7BD-DF0A-744C-9A11-6B2C6B548924}"/>
              </a:ext>
            </a:extLst>
          </p:cNvPr>
          <p:cNvGraphicFramePr>
            <a:graphicFrameLocks/>
          </p:cNvGraphicFramePr>
          <p:nvPr>
            <p:extLst>
              <p:ext uri="{D42A27DB-BD31-4B8C-83A1-F6EECF244321}">
                <p14:modId xmlns:p14="http://schemas.microsoft.com/office/powerpoint/2010/main" val="831235697"/>
              </p:ext>
            </p:extLst>
          </p:nvPr>
        </p:nvGraphicFramePr>
        <p:xfrm>
          <a:off x="1072514" y="2275112"/>
          <a:ext cx="4140410" cy="159741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3579D8BE-F386-3345-B0E0-DAA0391C06C6}"/>
              </a:ext>
            </a:extLst>
          </p:cNvPr>
          <p:cNvSpPr txBox="1"/>
          <p:nvPr/>
        </p:nvSpPr>
        <p:spPr>
          <a:xfrm>
            <a:off x="1008063" y="6325160"/>
            <a:ext cx="8567737" cy="287999"/>
          </a:xfrm>
          <a:prstGeom prst="rect">
            <a:avLst/>
          </a:prstGeom>
          <a:noFill/>
        </p:spPr>
        <p:txBody>
          <a:bodyPr wrap="square" lIns="0" tIns="0" rIns="0" bIns="0" rtlCol="0" anchor="b" anchorCtr="0">
            <a:noAutofit/>
          </a:bodyPr>
          <a:lstStyle>
            <a:defPPr>
              <a:defRPr lang="en-US"/>
            </a:defPPr>
            <a:lvl1pPr algn="l">
              <a:lnSpc>
                <a:spcPts val="1400"/>
              </a:lnSpc>
              <a:defRPr sz="900">
                <a:latin typeface="+mj-lt"/>
              </a:defRPr>
            </a:lvl1pPr>
          </a:lstStyle>
          <a:p>
            <a:pPr algn="r" rtl="1">
              <a:lnSpc>
                <a:spcPts val="962"/>
              </a:lnSpc>
            </a:pPr>
            <a:r>
              <a:rPr lang="ar-KW" sz="1000" i="1" dirty="0">
                <a:solidFill>
                  <a:schemeClr val="accent1"/>
                </a:solidFill>
                <a:latin typeface="Sakkal Majalla" panose="02000000000000000000" pitchFamily="2" charset="-78"/>
                <a:cs typeface="Sakkal Majalla" panose="02000000000000000000" pitchFamily="2" charset="-78"/>
              </a:rPr>
              <a:t>1. . تشمل إدارة الأصول صناديق الأسهم الخليجية وصناديق الدخل الثابت، والعقارات، والاستثمارات الدولية والملكية الخاصة</a:t>
            </a:r>
          </a:p>
        </p:txBody>
      </p:sp>
      <p:sp>
        <p:nvSpPr>
          <p:cNvPr id="18" name="Rectangle 17">
            <a:extLst>
              <a:ext uri="{FF2B5EF4-FFF2-40B4-BE49-F238E27FC236}">
                <a16:creationId xmlns:a16="http://schemas.microsoft.com/office/drawing/2014/main" id="{75F265B4-04FB-844B-80BD-62D627CD3274}"/>
              </a:ext>
            </a:extLst>
          </p:cNvPr>
          <p:cNvSpPr/>
          <p:nvPr/>
        </p:nvSpPr>
        <p:spPr bwMode="auto">
          <a:xfrm>
            <a:off x="1008063" y="1994622"/>
            <a:ext cx="3527426" cy="252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pPr>
            <a:r>
              <a:rPr lang="ar-KW" sz="1400" b="1" dirty="0">
                <a:latin typeface="Sakkal Majalla" panose="02000000000000000000" pitchFamily="2" charset="-78"/>
                <a:cs typeface="Sakkal Majalla" panose="02000000000000000000" pitchFamily="2" charset="-78"/>
              </a:rPr>
              <a:t>الأصول المدارة (مليون د.ك)</a:t>
            </a:r>
            <a:endParaRPr lang="en-IN" sz="1400" b="1"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289F7E41-85F4-BC44-8E9E-07B78E60CF32}"/>
              </a:ext>
            </a:extLst>
          </p:cNvPr>
          <p:cNvSpPr/>
          <p:nvPr/>
        </p:nvSpPr>
        <p:spPr bwMode="auto">
          <a:xfrm>
            <a:off x="6048375" y="1994622"/>
            <a:ext cx="3527425" cy="252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pPr>
            <a:r>
              <a:rPr lang="ar-KW" sz="1400" b="1" dirty="0">
                <a:latin typeface="Sakkal Majalla" panose="02000000000000000000" pitchFamily="2" charset="-78"/>
                <a:cs typeface="Sakkal Majalla" panose="02000000000000000000" pitchFamily="2" charset="-78"/>
              </a:rPr>
              <a:t>أتعاب إدارة الأصول</a:t>
            </a:r>
            <a:r>
              <a:rPr lang="ar-KW" sz="1400" b="1" baseline="30000" dirty="0">
                <a:latin typeface="Sakkal Majalla" panose="02000000000000000000" pitchFamily="2" charset="-78"/>
                <a:cs typeface="Sakkal Majalla" panose="02000000000000000000" pitchFamily="2" charset="-78"/>
              </a:rPr>
              <a:t>1</a:t>
            </a:r>
            <a:r>
              <a:rPr lang="ar-KW" sz="1400" b="1" dirty="0">
                <a:latin typeface="Sakkal Majalla" panose="02000000000000000000" pitchFamily="2" charset="-78"/>
                <a:cs typeface="Sakkal Majalla" panose="02000000000000000000" pitchFamily="2" charset="-78"/>
              </a:rPr>
              <a:t>  (ألف د.ك)</a:t>
            </a:r>
          </a:p>
        </p:txBody>
      </p:sp>
      <p:graphicFrame>
        <p:nvGraphicFramePr>
          <p:cNvPr id="15" name="Chart 14">
            <a:extLst>
              <a:ext uri="{FF2B5EF4-FFF2-40B4-BE49-F238E27FC236}">
                <a16:creationId xmlns:a16="http://schemas.microsoft.com/office/drawing/2014/main" id="{19639646-98F4-2AF7-3E28-94289A7D7657}"/>
              </a:ext>
            </a:extLst>
          </p:cNvPr>
          <p:cNvGraphicFramePr>
            <a:graphicFrameLocks/>
          </p:cNvGraphicFramePr>
          <p:nvPr>
            <p:extLst>
              <p:ext uri="{D42A27DB-BD31-4B8C-83A1-F6EECF244321}">
                <p14:modId xmlns:p14="http://schemas.microsoft.com/office/powerpoint/2010/main" val="4227428325"/>
              </p:ext>
            </p:extLst>
          </p:nvPr>
        </p:nvGraphicFramePr>
        <p:xfrm>
          <a:off x="5958658" y="2335456"/>
          <a:ext cx="3552690" cy="14360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6535567A-2EDB-35CF-FE02-D9D8182A2E0F}"/>
              </a:ext>
            </a:extLst>
          </p:cNvPr>
          <p:cNvGraphicFramePr>
            <a:graphicFrameLocks/>
          </p:cNvGraphicFramePr>
          <p:nvPr>
            <p:extLst>
              <p:ext uri="{D42A27DB-BD31-4B8C-83A1-F6EECF244321}">
                <p14:modId xmlns:p14="http://schemas.microsoft.com/office/powerpoint/2010/main" val="3819877279"/>
              </p:ext>
            </p:extLst>
          </p:nvPr>
        </p:nvGraphicFramePr>
        <p:xfrm>
          <a:off x="1122912" y="2470426"/>
          <a:ext cx="4238140" cy="14360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66BE37A8-3C35-E0EA-FA07-C3E9405DD9D2}"/>
              </a:ext>
            </a:extLst>
          </p:cNvPr>
          <p:cNvGraphicFramePr>
            <a:graphicFrameLocks/>
          </p:cNvGraphicFramePr>
          <p:nvPr>
            <p:extLst>
              <p:ext uri="{D42A27DB-BD31-4B8C-83A1-F6EECF244321}">
                <p14:modId xmlns:p14="http://schemas.microsoft.com/office/powerpoint/2010/main" val="3369903227"/>
              </p:ext>
            </p:extLst>
          </p:nvPr>
        </p:nvGraphicFramePr>
        <p:xfrm>
          <a:off x="1597795" y="4655124"/>
          <a:ext cx="7705725" cy="152308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4537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04ED6-FDAF-0D40-8B30-418547EDE045}"/>
              </a:ext>
            </a:extLst>
          </p:cNvPr>
          <p:cNvSpPr>
            <a:spLocks noGrp="1"/>
          </p:cNvSpPr>
          <p:nvPr>
            <p:ph type="title"/>
          </p:nvPr>
        </p:nvSpPr>
        <p:spPr/>
        <p:txBody>
          <a:bodyPr/>
          <a:lstStyle/>
          <a:p>
            <a:r>
              <a:rPr lang="ar-SA" dirty="0"/>
              <a:t>العائد على الاستثمارات الرئيسية</a:t>
            </a:r>
            <a:endParaRPr lang="en-KW" dirty="0"/>
          </a:p>
        </p:txBody>
      </p:sp>
      <p:sp>
        <p:nvSpPr>
          <p:cNvPr id="5" name="Rectangle 4">
            <a:extLst>
              <a:ext uri="{FF2B5EF4-FFF2-40B4-BE49-F238E27FC236}">
                <a16:creationId xmlns:a16="http://schemas.microsoft.com/office/drawing/2014/main" id="{7997AEB3-0FE4-8F42-AC90-3516C59E4AC4}"/>
              </a:ext>
            </a:extLst>
          </p:cNvPr>
          <p:cNvSpPr/>
          <p:nvPr/>
        </p:nvSpPr>
        <p:spPr bwMode="auto">
          <a:xfrm>
            <a:off x="1008063" y="1994622"/>
            <a:ext cx="3527426" cy="252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pPr>
            <a:r>
              <a:rPr lang="ar-KW" sz="1400" b="1" dirty="0">
                <a:latin typeface="Sakkal Majalla" panose="02000000000000000000" pitchFamily="2" charset="-78"/>
                <a:cs typeface="Sakkal Majalla" panose="02000000000000000000" pitchFamily="2" charset="-78"/>
              </a:rPr>
              <a:t>معدل الأصول الاستثمارية</a:t>
            </a:r>
            <a:r>
              <a:rPr lang="ar-KW" sz="1400" b="1" baseline="30000" dirty="0">
                <a:latin typeface="Sakkal Majalla" panose="02000000000000000000" pitchFamily="2" charset="-78"/>
                <a:cs typeface="Sakkal Majalla" panose="02000000000000000000" pitchFamily="2" charset="-78"/>
              </a:rPr>
              <a:t>1</a:t>
            </a:r>
            <a:r>
              <a:rPr lang="ar-KW" sz="1400" b="1" dirty="0">
                <a:latin typeface="Sakkal Majalla" panose="02000000000000000000" pitchFamily="2" charset="-78"/>
                <a:cs typeface="Sakkal Majalla" panose="02000000000000000000" pitchFamily="2" charset="-78"/>
              </a:rPr>
              <a:t> (مليون دينار كويتي)</a:t>
            </a:r>
            <a:endParaRPr lang="en-IN" sz="1400" b="1" dirty="0">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53E4D6DE-3433-6A4A-8F23-F423C872E63C}"/>
              </a:ext>
            </a:extLst>
          </p:cNvPr>
          <p:cNvSpPr/>
          <p:nvPr/>
        </p:nvSpPr>
        <p:spPr bwMode="auto">
          <a:xfrm>
            <a:off x="6048375" y="1994622"/>
            <a:ext cx="3527425" cy="252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pPr>
            <a:r>
              <a:rPr lang="ar-KW" sz="1400" b="1" dirty="0">
                <a:latin typeface="Sakkal Majalla" panose="02000000000000000000" pitchFamily="2" charset="-78"/>
                <a:cs typeface="Sakkal Majalla" panose="02000000000000000000" pitchFamily="2" charset="-78"/>
              </a:rPr>
              <a:t>عائدات الدخل (ألف د.ك)</a:t>
            </a:r>
            <a:endParaRPr lang="en-IN" sz="14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601B9705-EEDF-FC4F-B33B-4A09E59AFF7F}"/>
              </a:ext>
            </a:extLst>
          </p:cNvPr>
          <p:cNvSpPr txBox="1"/>
          <p:nvPr/>
        </p:nvSpPr>
        <p:spPr>
          <a:xfrm>
            <a:off x="1008063" y="6463052"/>
            <a:ext cx="8567737" cy="301625"/>
          </a:xfrm>
          <a:prstGeom prst="rect">
            <a:avLst/>
          </a:prstGeom>
          <a:noFill/>
        </p:spPr>
        <p:txBody>
          <a:bodyPr wrap="square" lIns="0" tIns="0" rIns="0" bIns="0" rtlCol="0" anchor="b" anchorCtr="0">
            <a:noAutofit/>
          </a:bodyPr>
          <a:lstStyle>
            <a:defPPr>
              <a:defRPr lang="en-US"/>
            </a:defPPr>
            <a:lvl1pPr algn="l">
              <a:lnSpc>
                <a:spcPts val="1400"/>
              </a:lnSpc>
              <a:defRPr sz="900">
                <a:latin typeface="+mj-lt"/>
              </a:defRPr>
            </a:lvl1pPr>
          </a:lstStyle>
          <a:p>
            <a:pPr marL="169863" lvl="1" indent="-163513" algn="r" rtl="1">
              <a:lnSpc>
                <a:spcPts val="1200"/>
              </a:lnSpc>
              <a:buAutoNum type="arabicPeriod"/>
            </a:pPr>
            <a:r>
              <a:rPr lang="ar-KW" sz="1000" i="1" dirty="0">
                <a:solidFill>
                  <a:schemeClr val="accent1"/>
                </a:solidFill>
                <a:latin typeface="Sakkal Majalla" panose="02000000000000000000" pitchFamily="2" charset="-78"/>
                <a:cs typeface="Sakkal Majalla" panose="02000000000000000000" pitchFamily="2" charset="-78"/>
              </a:rPr>
              <a:t>تشتمل الاصول الثابيه +الأصول الاستثمارية والتي تتضمن على استثمارات بالقيمة العادلة من خلال الأرباح والخسائر+ الاستثمارات بالقيمة العادلة من خلال الدخل الشامل الاخر + استثمارات مدرجة بالتكلفة المطفأة + استثمار في شركات زميلة وشركة محاصة + عقارات استثمارية + قروض للعملاء</a:t>
            </a:r>
          </a:p>
        </p:txBody>
      </p:sp>
      <p:sp>
        <p:nvSpPr>
          <p:cNvPr id="8" name="Rectangle 7">
            <a:extLst>
              <a:ext uri="{FF2B5EF4-FFF2-40B4-BE49-F238E27FC236}">
                <a16:creationId xmlns:a16="http://schemas.microsoft.com/office/drawing/2014/main" id="{4D153957-E99E-1C41-8BBC-8B4C4E6F9614}"/>
              </a:ext>
            </a:extLst>
          </p:cNvPr>
          <p:cNvSpPr/>
          <p:nvPr/>
        </p:nvSpPr>
        <p:spPr bwMode="auto">
          <a:xfrm>
            <a:off x="1008063" y="4440556"/>
            <a:ext cx="8567738" cy="252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pPr>
            <a:r>
              <a:rPr lang="ar-KW" sz="1400" b="1" dirty="0">
                <a:latin typeface="Sakkal Majalla" panose="02000000000000000000" pitchFamily="2" charset="-78"/>
                <a:cs typeface="Sakkal Majalla" panose="02000000000000000000" pitchFamily="2" charset="-78"/>
              </a:rPr>
              <a:t>العائدات السنوية للدخل (%)</a:t>
            </a:r>
            <a:endParaRPr lang="en-IN" sz="1400" b="1" dirty="0">
              <a:latin typeface="Sakkal Majalla" panose="02000000000000000000" pitchFamily="2" charset="-78"/>
              <a:cs typeface="Sakkal Majalla" panose="02000000000000000000" pitchFamily="2" charset="-78"/>
            </a:endParaRPr>
          </a:p>
        </p:txBody>
      </p:sp>
      <p:grpSp>
        <p:nvGrpSpPr>
          <p:cNvPr id="16" name="Group 15">
            <a:extLst>
              <a:ext uri="{FF2B5EF4-FFF2-40B4-BE49-F238E27FC236}">
                <a16:creationId xmlns:a16="http://schemas.microsoft.com/office/drawing/2014/main" id="{7E4ED580-6F67-1843-A617-09BFE2B928A7}"/>
              </a:ext>
            </a:extLst>
          </p:cNvPr>
          <p:cNvGrpSpPr/>
          <p:nvPr/>
        </p:nvGrpSpPr>
        <p:grpSpPr>
          <a:xfrm>
            <a:off x="1384227" y="4079684"/>
            <a:ext cx="7998780" cy="361485"/>
            <a:chOff x="1384227" y="4079684"/>
            <a:chExt cx="7998780" cy="361485"/>
          </a:xfrm>
        </p:grpSpPr>
        <p:cxnSp>
          <p:nvCxnSpPr>
            <p:cNvPr id="10" name="Elbow Connector 14">
              <a:extLst>
                <a:ext uri="{FF2B5EF4-FFF2-40B4-BE49-F238E27FC236}">
                  <a16:creationId xmlns:a16="http://schemas.microsoft.com/office/drawing/2014/main" id="{4082946A-BA78-D64D-A903-254A17F96B52}"/>
                </a:ext>
              </a:extLst>
            </p:cNvPr>
            <p:cNvCxnSpPr>
              <a:cxnSpLocks/>
            </p:cNvCxnSpPr>
            <p:nvPr/>
          </p:nvCxnSpPr>
          <p:spPr bwMode="auto">
            <a:xfrm rot="16200000" flipV="1">
              <a:off x="9286379" y="4177848"/>
              <a:ext cx="180000" cy="171"/>
            </a:xfrm>
            <a:prstGeom prst="bentConnector3">
              <a:avLst/>
            </a:prstGeom>
            <a:solidFill>
              <a:srgbClr val="27AAE1"/>
            </a:solidFill>
            <a:ln w="9525" cap="flat" cmpd="sng" algn="ctr">
              <a:solidFill>
                <a:srgbClr val="27AAE1"/>
              </a:solidFill>
              <a:prstDash val="solid"/>
              <a:round/>
              <a:headEnd type="none" w="med" len="med"/>
              <a:tailEnd type="triangle"/>
            </a:ln>
            <a:effectLst/>
          </p:spPr>
        </p:cxnSp>
        <p:cxnSp>
          <p:nvCxnSpPr>
            <p:cNvPr id="11" name="Elbow Connector 21">
              <a:extLst>
                <a:ext uri="{FF2B5EF4-FFF2-40B4-BE49-F238E27FC236}">
                  <a16:creationId xmlns:a16="http://schemas.microsoft.com/office/drawing/2014/main" id="{E0205E1B-4876-1441-B59D-2D5D62EFCBD4}"/>
                </a:ext>
              </a:extLst>
            </p:cNvPr>
            <p:cNvCxnSpPr>
              <a:cxnSpLocks/>
            </p:cNvCxnSpPr>
            <p:nvPr/>
          </p:nvCxnSpPr>
          <p:spPr bwMode="auto">
            <a:xfrm rot="16200000" flipV="1">
              <a:off x="1295640" y="4169598"/>
              <a:ext cx="180000" cy="171"/>
            </a:xfrm>
            <a:prstGeom prst="bentConnector3">
              <a:avLst/>
            </a:prstGeom>
            <a:solidFill>
              <a:srgbClr val="27AAE1"/>
            </a:solidFill>
            <a:ln w="9525" cap="flat" cmpd="sng" algn="ctr">
              <a:solidFill>
                <a:srgbClr val="27AAE1"/>
              </a:solidFill>
              <a:prstDash val="solid"/>
              <a:round/>
              <a:headEnd type="none" w="med" len="med"/>
              <a:tailEnd type="triangle"/>
            </a:ln>
            <a:effectLst/>
          </p:spPr>
        </p:cxnSp>
        <p:cxnSp>
          <p:nvCxnSpPr>
            <p:cNvPr id="12" name="Elbow Connector 22">
              <a:extLst>
                <a:ext uri="{FF2B5EF4-FFF2-40B4-BE49-F238E27FC236}">
                  <a16:creationId xmlns:a16="http://schemas.microsoft.com/office/drawing/2014/main" id="{B59F7298-A818-EB4B-A98A-525BB1B50FEB}"/>
                </a:ext>
              </a:extLst>
            </p:cNvPr>
            <p:cNvCxnSpPr>
              <a:cxnSpLocks/>
            </p:cNvCxnSpPr>
            <p:nvPr/>
          </p:nvCxnSpPr>
          <p:spPr bwMode="auto">
            <a:xfrm rot="5400000">
              <a:off x="5201932" y="4350935"/>
              <a:ext cx="180000" cy="467"/>
            </a:xfrm>
            <a:prstGeom prst="bentConnector3">
              <a:avLst/>
            </a:prstGeom>
            <a:solidFill>
              <a:srgbClr val="27AAE1"/>
            </a:solidFill>
            <a:ln w="9525" cap="flat" cmpd="sng" algn="ctr">
              <a:solidFill>
                <a:srgbClr val="27AAE1"/>
              </a:solidFill>
              <a:prstDash val="solid"/>
              <a:round/>
              <a:headEnd type="none" w="med" len="med"/>
              <a:tailEnd type="triangle"/>
            </a:ln>
            <a:effectLst/>
          </p:spPr>
        </p:cxnSp>
        <p:cxnSp>
          <p:nvCxnSpPr>
            <p:cNvPr id="13" name="Straight Connector 12">
              <a:extLst>
                <a:ext uri="{FF2B5EF4-FFF2-40B4-BE49-F238E27FC236}">
                  <a16:creationId xmlns:a16="http://schemas.microsoft.com/office/drawing/2014/main" id="{437A4E3A-ED37-A047-A78C-1A2E0574646E}"/>
                </a:ext>
              </a:extLst>
            </p:cNvPr>
            <p:cNvCxnSpPr>
              <a:cxnSpLocks/>
            </p:cNvCxnSpPr>
            <p:nvPr/>
          </p:nvCxnSpPr>
          <p:spPr bwMode="auto">
            <a:xfrm>
              <a:off x="1384227" y="4261168"/>
              <a:ext cx="7998780" cy="0"/>
            </a:xfrm>
            <a:prstGeom prst="line">
              <a:avLst/>
            </a:prstGeom>
            <a:solidFill>
              <a:srgbClr val="27AAE1"/>
            </a:solidFill>
            <a:ln w="9525" cap="flat" cmpd="sng" algn="ctr">
              <a:solidFill>
                <a:srgbClr val="27AAE1"/>
              </a:solidFill>
              <a:prstDash val="solid"/>
              <a:round/>
              <a:headEnd type="none" w="med" len="med"/>
              <a:tailEnd type="none" w="med" len="med"/>
            </a:ln>
            <a:effectLst/>
          </p:spPr>
        </p:cxnSp>
      </p:grpSp>
      <p:graphicFrame>
        <p:nvGraphicFramePr>
          <p:cNvPr id="14" name="Chart 13">
            <a:extLst>
              <a:ext uri="{FF2B5EF4-FFF2-40B4-BE49-F238E27FC236}">
                <a16:creationId xmlns:a16="http://schemas.microsoft.com/office/drawing/2014/main" id="{0F936C46-06AE-4EA3-0C4A-61D8E6E31A0E}"/>
              </a:ext>
            </a:extLst>
          </p:cNvPr>
          <p:cNvGraphicFramePr>
            <a:graphicFrameLocks/>
          </p:cNvGraphicFramePr>
          <p:nvPr>
            <p:extLst>
              <p:ext uri="{D42A27DB-BD31-4B8C-83A1-F6EECF244321}">
                <p14:modId xmlns:p14="http://schemas.microsoft.com/office/powerpoint/2010/main" val="517351956"/>
              </p:ext>
            </p:extLst>
          </p:nvPr>
        </p:nvGraphicFramePr>
        <p:xfrm>
          <a:off x="956692" y="2347581"/>
          <a:ext cx="3630168" cy="1527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AABA843E-E5D3-CAEC-96CD-11787344ECAD}"/>
              </a:ext>
            </a:extLst>
          </p:cNvPr>
          <p:cNvGraphicFramePr>
            <a:graphicFrameLocks/>
          </p:cNvGraphicFramePr>
          <p:nvPr>
            <p:extLst>
              <p:ext uri="{D42A27DB-BD31-4B8C-83A1-F6EECF244321}">
                <p14:modId xmlns:p14="http://schemas.microsoft.com/office/powerpoint/2010/main" val="3830381416"/>
              </p:ext>
            </p:extLst>
          </p:nvPr>
        </p:nvGraphicFramePr>
        <p:xfrm>
          <a:off x="5383617" y="2406207"/>
          <a:ext cx="4489529" cy="1411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89E730C1-04F9-240C-1D7B-CDF747F809D3}"/>
              </a:ext>
            </a:extLst>
          </p:cNvPr>
          <p:cNvGraphicFramePr>
            <a:graphicFrameLocks/>
          </p:cNvGraphicFramePr>
          <p:nvPr>
            <p:extLst>
              <p:ext uri="{D42A27DB-BD31-4B8C-83A1-F6EECF244321}">
                <p14:modId xmlns:p14="http://schemas.microsoft.com/office/powerpoint/2010/main" val="706760489"/>
              </p:ext>
            </p:extLst>
          </p:nvPr>
        </p:nvGraphicFramePr>
        <p:xfrm>
          <a:off x="1997890" y="4769414"/>
          <a:ext cx="6940296" cy="157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120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9A27A0-3711-EE40-B016-8ED0289EAE99}"/>
              </a:ext>
            </a:extLst>
          </p:cNvPr>
          <p:cNvSpPr>
            <a:spLocks noGrp="1"/>
          </p:cNvSpPr>
          <p:nvPr>
            <p:ph type="title"/>
          </p:nvPr>
        </p:nvSpPr>
        <p:spPr/>
        <p:txBody>
          <a:bodyPr/>
          <a:lstStyle/>
          <a:p>
            <a:pPr algn="r" rtl="0" eaLnBrk="1" fontAlgn="t" hangingPunct="1">
              <a:lnSpc>
                <a:spcPts val="3400"/>
              </a:lnSpc>
              <a:spcBef>
                <a:spcPct val="0"/>
              </a:spcBef>
              <a:spcAft>
                <a:spcPct val="0"/>
              </a:spcAft>
            </a:pPr>
            <a:r>
              <a:rPr lang="ar-SA" dirty="0"/>
              <a:t>هيكل رأس المال والعوائد</a:t>
            </a:r>
            <a:endParaRPr lang="en-KW" dirty="0"/>
          </a:p>
        </p:txBody>
      </p:sp>
      <p:sp>
        <p:nvSpPr>
          <p:cNvPr id="4" name="Content Placeholder 4">
            <a:extLst>
              <a:ext uri="{FF2B5EF4-FFF2-40B4-BE49-F238E27FC236}">
                <a16:creationId xmlns:a16="http://schemas.microsoft.com/office/drawing/2014/main" id="{2A1CD496-2BFB-0243-AE73-C50AB88A832D}"/>
              </a:ext>
            </a:extLst>
          </p:cNvPr>
          <p:cNvSpPr txBox="1">
            <a:spLocks/>
          </p:cNvSpPr>
          <p:nvPr/>
        </p:nvSpPr>
        <p:spPr bwMode="auto">
          <a:xfrm>
            <a:off x="902476" y="1900874"/>
            <a:ext cx="8567736" cy="3082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a:lnSpc>
                <a:spcPts val="2400"/>
              </a:lnSpc>
            </a:pPr>
            <a:r>
              <a:rPr lang="ar-KW" sz="1800" i="1" dirty="0">
                <a:solidFill>
                  <a:schemeClr val="bg2"/>
                </a:solidFill>
              </a:rPr>
              <a:t>استقرار نسبة صافي الدين إلى إجمالي حقوق الملكية إلى 0.33</a:t>
            </a:r>
            <a:r>
              <a:rPr lang="en-US" sz="1800" i="1" dirty="0">
                <a:solidFill>
                  <a:schemeClr val="bg2"/>
                </a:solidFill>
              </a:rPr>
              <a:t>x</a:t>
            </a:r>
            <a:endParaRPr lang="en-IN" sz="1800" i="1" dirty="0">
              <a:solidFill>
                <a:schemeClr val="bg2"/>
              </a:solidFill>
            </a:endParaRPr>
          </a:p>
          <a:p>
            <a:pPr>
              <a:lnSpc>
                <a:spcPts val="2400"/>
              </a:lnSpc>
            </a:pPr>
            <a:r>
              <a:rPr lang="ar-KW" sz="1800" i="1" dirty="0">
                <a:solidFill>
                  <a:schemeClr val="bg2"/>
                </a:solidFill>
              </a:rPr>
              <a:t> ضعف</a:t>
            </a:r>
            <a:endParaRPr lang="en-US" sz="1800" i="1" dirty="0">
              <a:solidFill>
                <a:schemeClr val="bg2"/>
              </a:solidFill>
            </a:endParaRPr>
          </a:p>
        </p:txBody>
      </p:sp>
      <p:sp>
        <p:nvSpPr>
          <p:cNvPr id="5" name="TextBox 4">
            <a:extLst>
              <a:ext uri="{FF2B5EF4-FFF2-40B4-BE49-F238E27FC236}">
                <a16:creationId xmlns:a16="http://schemas.microsoft.com/office/drawing/2014/main" id="{253662C5-6D62-CB44-AE3D-16C3A9069BD9}"/>
              </a:ext>
            </a:extLst>
          </p:cNvPr>
          <p:cNvSpPr txBox="1"/>
          <p:nvPr/>
        </p:nvSpPr>
        <p:spPr>
          <a:xfrm>
            <a:off x="1008064" y="4356914"/>
            <a:ext cx="3527425" cy="288000"/>
          </a:xfrm>
          <a:prstGeom prst="rect">
            <a:avLst/>
          </a:prstGeom>
          <a:noFill/>
        </p:spPr>
        <p:txBody>
          <a:bodyPr wrap="square" lIns="0" tIns="0" rIns="0" bIns="0" rtlCol="0" anchor="ctr" anchorCtr="0">
            <a:noAutofit/>
          </a:bodyPr>
          <a:lstStyle>
            <a:defPPr>
              <a:defRPr lang="en-US"/>
            </a:defPPr>
            <a:lvl1pPr algn="ctr">
              <a:lnSpc>
                <a:spcPts val="1200"/>
              </a:lnSpc>
              <a:defRPr sz="1000" b="1">
                <a:latin typeface="Helvetica" pitchFamily="2" charset="0"/>
              </a:defRPr>
            </a:lvl1pPr>
          </a:lstStyle>
          <a:p>
            <a:pPr rtl="1"/>
            <a:r>
              <a:rPr lang="ar-KW" sz="1400" dirty="0">
                <a:latin typeface="Sakkal Majalla" panose="02000000000000000000" pitchFamily="2" charset="-78"/>
                <a:cs typeface="Sakkal Majalla" panose="02000000000000000000" pitchFamily="2" charset="-78"/>
              </a:rPr>
              <a:t>الفائدة / إجمالي الدين </a:t>
            </a:r>
            <a:r>
              <a:rPr lang="ar-KW" sz="1400" b="1" baseline="30000" dirty="0">
                <a:latin typeface="Sakkal Majalla" panose="02000000000000000000" pitchFamily="2" charset="-78"/>
                <a:cs typeface="Sakkal Majalla" panose="02000000000000000000" pitchFamily="2" charset="-78"/>
              </a:rPr>
              <a:t>2</a:t>
            </a:r>
            <a:r>
              <a:rPr lang="ar-KW" sz="1400" dirty="0">
                <a:latin typeface="Sakkal Majalla" panose="02000000000000000000" pitchFamily="2" charset="-78"/>
                <a:cs typeface="Sakkal Majalla" panose="02000000000000000000" pitchFamily="2" charset="-78"/>
              </a:rPr>
              <a:t>(%)</a:t>
            </a:r>
          </a:p>
        </p:txBody>
      </p:sp>
      <p:sp>
        <p:nvSpPr>
          <p:cNvPr id="6" name="TextBox 5">
            <a:extLst>
              <a:ext uri="{FF2B5EF4-FFF2-40B4-BE49-F238E27FC236}">
                <a16:creationId xmlns:a16="http://schemas.microsoft.com/office/drawing/2014/main" id="{C3555DE7-C052-7943-9A9E-910419590515}"/>
              </a:ext>
            </a:extLst>
          </p:cNvPr>
          <p:cNvSpPr txBox="1"/>
          <p:nvPr/>
        </p:nvSpPr>
        <p:spPr>
          <a:xfrm>
            <a:off x="1008065" y="1979612"/>
            <a:ext cx="3534082" cy="255475"/>
          </a:xfrm>
          <a:prstGeom prst="rect">
            <a:avLst/>
          </a:prstGeom>
          <a:noFill/>
        </p:spPr>
        <p:txBody>
          <a:bodyPr wrap="square" lIns="0" tIns="0" rIns="0" bIns="0" rtlCol="0" anchor="ctr" anchorCtr="0">
            <a:noAutofit/>
          </a:bodyPr>
          <a:lstStyle/>
          <a:p>
            <a:pPr algn="ctr" rtl="1">
              <a:lnSpc>
                <a:spcPts val="1282"/>
              </a:lnSpc>
            </a:pPr>
            <a:r>
              <a:rPr lang="ar-KW" sz="1400" b="1" dirty="0">
                <a:latin typeface="Sakkal Majalla" panose="02000000000000000000" pitchFamily="2" charset="-78"/>
                <a:cs typeface="Sakkal Majalla" panose="02000000000000000000" pitchFamily="2" charset="-78"/>
              </a:rPr>
              <a:t>العائد على الأصول</a:t>
            </a:r>
            <a:r>
              <a:rPr lang="ar-KW" sz="1400" b="1" baseline="30000" dirty="0">
                <a:latin typeface="Sakkal Majalla" panose="02000000000000000000" pitchFamily="2" charset="-78"/>
                <a:cs typeface="Sakkal Majalla" panose="02000000000000000000" pitchFamily="2" charset="-78"/>
              </a:rPr>
              <a:t>1</a:t>
            </a:r>
            <a:r>
              <a:rPr lang="ar-KW" sz="1400" b="1" dirty="0">
                <a:latin typeface="Sakkal Majalla" panose="02000000000000000000" pitchFamily="2" charset="-78"/>
                <a:cs typeface="Sakkal Majalla" panose="02000000000000000000" pitchFamily="2" charset="-78"/>
              </a:rPr>
              <a:t> (%)</a:t>
            </a:r>
            <a:endParaRPr lang="en-US" sz="14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8B03F3EE-9C38-1C4F-BACF-29EE86CDB0CB}"/>
              </a:ext>
            </a:extLst>
          </p:cNvPr>
          <p:cNvSpPr txBox="1"/>
          <p:nvPr/>
        </p:nvSpPr>
        <p:spPr>
          <a:xfrm>
            <a:off x="5063531" y="6356359"/>
            <a:ext cx="4512269" cy="252221"/>
          </a:xfrm>
          <a:prstGeom prst="rect">
            <a:avLst/>
          </a:prstGeom>
          <a:noFill/>
        </p:spPr>
        <p:txBody>
          <a:bodyPr wrap="square" lIns="0" tIns="0" rIns="0" bIns="0" rtlCol="0" anchor="b" anchorCtr="0">
            <a:noAutofit/>
          </a:bodyPr>
          <a:lstStyle/>
          <a:p>
            <a:pPr marL="161925" indent="-161925" rtl="1">
              <a:lnSpc>
                <a:spcPts val="1200"/>
              </a:lnSpc>
              <a:buAutoNum type="arabicPeriod"/>
            </a:pPr>
            <a:r>
              <a:rPr lang="ar-KW" sz="1000" i="1" dirty="0">
                <a:solidFill>
                  <a:schemeClr val="accent1"/>
                </a:solidFill>
                <a:latin typeface="Sakkal Majalla" panose="02000000000000000000" pitchFamily="2" charset="-78"/>
                <a:cs typeface="Sakkal Majalla" panose="02000000000000000000" pitchFamily="2" charset="-78"/>
              </a:rPr>
              <a:t>العائد على الأصول (%) = صافي الربح الخاص بمالكي الشركة الأم في الأشهر ال 12 الأخيرة / إجمالي الأصول</a:t>
            </a:r>
          </a:p>
          <a:p>
            <a:pPr marL="161925" indent="-161925" rtl="1">
              <a:lnSpc>
                <a:spcPts val="1200"/>
              </a:lnSpc>
              <a:buFontTx/>
              <a:buAutoNum type="arabicPeriod"/>
            </a:pPr>
            <a:r>
              <a:rPr lang="ar-KW" sz="1000" i="1" dirty="0">
                <a:solidFill>
                  <a:schemeClr val="accent1"/>
                </a:solidFill>
                <a:latin typeface="Sakkal Majalla" panose="02000000000000000000" pitchFamily="2" charset="-78"/>
                <a:cs typeface="Sakkal Majalla" panose="02000000000000000000" pitchFamily="2" charset="-78"/>
              </a:rPr>
              <a:t>تكاليف التمويل السنوية الى اجمالي الدين</a:t>
            </a:r>
          </a:p>
          <a:p>
            <a:pPr marL="161925" indent="-161925" rtl="1">
              <a:lnSpc>
                <a:spcPts val="1200"/>
              </a:lnSpc>
              <a:buAutoNum type="arabicPeriod"/>
            </a:pPr>
            <a:endParaRPr lang="ar-KW" sz="1000" i="1" dirty="0">
              <a:solidFill>
                <a:schemeClr val="accent1"/>
              </a:solidFill>
              <a:latin typeface="Sakkal Majalla" panose="02000000000000000000" pitchFamily="2" charset="-78"/>
              <a:cs typeface="Sakkal Majalla" panose="02000000000000000000" pitchFamily="2" charset="-78"/>
            </a:endParaRPr>
          </a:p>
        </p:txBody>
      </p:sp>
      <p:graphicFrame>
        <p:nvGraphicFramePr>
          <p:cNvPr id="11" name="Table 10">
            <a:extLst>
              <a:ext uri="{FF2B5EF4-FFF2-40B4-BE49-F238E27FC236}">
                <a16:creationId xmlns:a16="http://schemas.microsoft.com/office/drawing/2014/main" id="{9B8662F0-4B04-8B46-992E-586462E02CBB}"/>
              </a:ext>
            </a:extLst>
          </p:cNvPr>
          <p:cNvGraphicFramePr>
            <a:graphicFrameLocks noGrp="1"/>
          </p:cNvGraphicFramePr>
          <p:nvPr>
            <p:extLst>
              <p:ext uri="{D42A27DB-BD31-4B8C-83A1-F6EECF244321}">
                <p14:modId xmlns:p14="http://schemas.microsoft.com/office/powerpoint/2010/main" val="366302815"/>
              </p:ext>
            </p:extLst>
          </p:nvPr>
        </p:nvGraphicFramePr>
        <p:xfrm>
          <a:off x="5288200" y="2446306"/>
          <a:ext cx="4287600" cy="3232741"/>
        </p:xfrm>
        <a:graphic>
          <a:graphicData uri="http://schemas.openxmlformats.org/drawingml/2006/table">
            <a:tbl>
              <a:tblPr rtl="1">
                <a:tableStyleId>{2D5ABB26-0587-4C30-8999-92F81FD0307C}</a:tableStyleId>
              </a:tblPr>
              <a:tblGrid>
                <a:gridCol w="2559600">
                  <a:extLst>
                    <a:ext uri="{9D8B030D-6E8A-4147-A177-3AD203B41FA5}">
                      <a16:colId xmlns:a16="http://schemas.microsoft.com/office/drawing/2014/main" val="475051933"/>
                    </a:ext>
                  </a:extLst>
                </a:gridCol>
                <a:gridCol w="501100">
                  <a:extLst>
                    <a:ext uri="{9D8B030D-6E8A-4147-A177-3AD203B41FA5}">
                      <a16:colId xmlns:a16="http://schemas.microsoft.com/office/drawing/2014/main" val="2092479464"/>
                    </a:ext>
                  </a:extLst>
                </a:gridCol>
                <a:gridCol w="650900">
                  <a:extLst>
                    <a:ext uri="{9D8B030D-6E8A-4147-A177-3AD203B41FA5}">
                      <a16:colId xmlns:a16="http://schemas.microsoft.com/office/drawing/2014/main" val="1815735919"/>
                    </a:ext>
                  </a:extLst>
                </a:gridCol>
                <a:gridCol w="576000">
                  <a:extLst>
                    <a:ext uri="{9D8B030D-6E8A-4147-A177-3AD203B41FA5}">
                      <a16:colId xmlns:a16="http://schemas.microsoft.com/office/drawing/2014/main" val="638247483"/>
                    </a:ext>
                  </a:extLst>
                </a:gridCol>
              </a:tblGrid>
              <a:tr h="320105">
                <a:tc>
                  <a:txBody>
                    <a:bodyPr/>
                    <a:lstStyle/>
                    <a:p>
                      <a:pPr algn="r" rtl="1" fontAlgn="ctr">
                        <a:lnSpc>
                          <a:spcPts val="1200"/>
                        </a:lnSpc>
                      </a:pPr>
                      <a:r>
                        <a:rPr lang="ar-KW" sz="1400" b="1" i="0" u="none" strike="noStrike" baseline="0" dirty="0">
                          <a:solidFill>
                            <a:schemeClr val="tx1"/>
                          </a:solidFill>
                          <a:effectLst/>
                          <a:latin typeface="Sakkal Majalla" panose="02000000000000000000" pitchFamily="2" charset="-78"/>
                          <a:cs typeface="Sakkal Majalla" panose="02000000000000000000" pitchFamily="2" charset="-78"/>
                        </a:rPr>
                        <a:t>(ألف دينار كويتي)</a:t>
                      </a:r>
                      <a:endParaRPr lang="ar-KW" sz="14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38463" marT="0" marB="0" anchor="ctr">
                    <a:lnB w="6350" cap="flat" cmpd="sng" algn="ctr">
                      <a:solidFill>
                        <a:schemeClr val="bg2"/>
                      </a:solidFill>
                      <a:prstDash val="solid"/>
                      <a:round/>
                      <a:headEnd type="none" w="med" len="med"/>
                      <a:tailEnd type="none" w="med" len="med"/>
                    </a:lnB>
                  </a:tcPr>
                </a:tc>
                <a:tc>
                  <a:txBody>
                    <a:bodyPr/>
                    <a:lstStyle/>
                    <a:p>
                      <a:pPr marL="0" algn="r" defTabSz="914400" rtl="1" eaLnBrk="1" fontAlgn="ctr" latinLnBrk="0" hangingPunct="1">
                        <a:lnSpc>
                          <a:spcPts val="1200"/>
                        </a:lnSpc>
                      </a:pPr>
                      <a:endParaRPr lang="ar-KW" sz="1400" b="1" i="0" u="none" strike="noStrike" kern="1200" baseline="0" dirty="0">
                        <a:solidFill>
                          <a:schemeClr val="tx2"/>
                        </a:solidFill>
                        <a:effectLst/>
                        <a:latin typeface="Sakkal Majalla" panose="02000000000000000000" pitchFamily="2" charset="-78"/>
                        <a:ea typeface="+mn-ea"/>
                        <a:cs typeface="Sakkal Majalla" panose="02000000000000000000" pitchFamily="2" charset="-78"/>
                      </a:endParaRPr>
                    </a:p>
                  </a:txBody>
                  <a:tcPr marL="38463" marR="38463" marT="0" marB="0" anchor="ctr">
                    <a:lnB w="6350" cap="flat" cmpd="sng" algn="ctr">
                      <a:solidFill>
                        <a:schemeClr val="bg2"/>
                      </a:solidFill>
                      <a:prstDash val="solid"/>
                      <a:round/>
                      <a:headEnd type="none" w="med" len="med"/>
                      <a:tailEnd type="none" w="med" len="med"/>
                    </a:lnB>
                  </a:tcPr>
                </a:tc>
                <a:tc>
                  <a:txBody>
                    <a:bodyPr/>
                    <a:lstStyle/>
                    <a:p>
                      <a:pPr marL="0" algn="r" defTabSz="914400" rtl="1" eaLnBrk="1" fontAlgn="ctr" latinLnBrk="0" hangingPunct="1">
                        <a:lnSpc>
                          <a:spcPts val="1200"/>
                        </a:lnSpc>
                      </a:pPr>
                      <a:r>
                        <a:rPr lang="ar-KW" sz="1400" b="1" i="0" u="none" strike="noStrike" kern="1200" baseline="0" dirty="0">
                          <a:solidFill>
                            <a:schemeClr val="tx2"/>
                          </a:solidFill>
                          <a:effectLst/>
                          <a:latin typeface="Sakkal Majalla" panose="02000000000000000000" pitchFamily="2" charset="-78"/>
                          <a:ea typeface="+mn-ea"/>
                          <a:cs typeface="Sakkal Majalla" panose="02000000000000000000" pitchFamily="2" charset="-78"/>
                        </a:rPr>
                        <a:t>ديسمبر </a:t>
                      </a:r>
                    </a:p>
                    <a:p>
                      <a:pPr marL="0" algn="r" defTabSz="914400" rtl="1" eaLnBrk="1" fontAlgn="ctr" latinLnBrk="0" hangingPunct="1">
                        <a:lnSpc>
                          <a:spcPts val="1200"/>
                        </a:lnSpc>
                      </a:pPr>
                      <a:r>
                        <a:rPr lang="ar-KW" sz="1400" b="1" i="0" u="none" strike="noStrike" kern="1200" baseline="0" dirty="0">
                          <a:solidFill>
                            <a:schemeClr val="tx2"/>
                          </a:solidFill>
                          <a:effectLst/>
                          <a:latin typeface="Sakkal Majalla" panose="02000000000000000000" pitchFamily="2" charset="-78"/>
                          <a:ea typeface="+mn-ea"/>
                          <a:cs typeface="Sakkal Majalla" panose="02000000000000000000" pitchFamily="2" charset="-78"/>
                        </a:rPr>
                        <a:t> 2023</a:t>
                      </a:r>
                    </a:p>
                  </a:txBody>
                  <a:tcPr marL="38463" marR="38463" marT="0" marB="0" anchor="ctr">
                    <a:lnB w="6350" cap="flat" cmpd="sng" algn="ctr">
                      <a:solidFill>
                        <a:schemeClr val="bg2"/>
                      </a:solidFill>
                      <a:prstDash val="solid"/>
                      <a:round/>
                      <a:headEnd type="none" w="med" len="med"/>
                      <a:tailEnd type="none" w="med" len="med"/>
                    </a:lnB>
                  </a:tcPr>
                </a:tc>
                <a:tc>
                  <a:txBody>
                    <a:bodyPr/>
                    <a:lstStyle/>
                    <a:p>
                      <a:pPr marL="0" algn="r" defTabSz="914400" rtl="1" eaLnBrk="1" fontAlgn="ctr" latinLnBrk="0" hangingPunct="1">
                        <a:lnSpc>
                          <a:spcPts val="1200"/>
                        </a:lnSpc>
                      </a:pPr>
                      <a:r>
                        <a:rPr lang="ar-KW" sz="1400" b="0" i="0" u="none" strike="noStrike" kern="1200" baseline="0" dirty="0">
                          <a:solidFill>
                            <a:schemeClr val="tx1"/>
                          </a:solidFill>
                          <a:effectLst/>
                          <a:latin typeface="Sakkal Majalla" panose="02000000000000000000" pitchFamily="2" charset="-78"/>
                          <a:ea typeface="+mn-ea"/>
                          <a:cs typeface="Sakkal Majalla" panose="02000000000000000000" pitchFamily="2" charset="-78"/>
                        </a:rPr>
                        <a:t>ديسمبر 2022</a:t>
                      </a:r>
                    </a:p>
                  </a:txBody>
                  <a:tcPr marL="38463" marR="38463" marT="0" marB="0" anchor="ctr">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58437254"/>
                  </a:ext>
                </a:extLst>
              </a:tr>
              <a:tr h="320105">
                <a:tc>
                  <a:txBody>
                    <a:bodyPr/>
                    <a:lstStyle/>
                    <a:p>
                      <a:pPr algn="r" rtl="1" fontAlgn="ctr">
                        <a:lnSpc>
                          <a:spcPts val="1200"/>
                        </a:lnSpc>
                      </a:pPr>
                      <a:r>
                        <a:rPr lang="ar-KW" sz="1400" b="0" i="0" u="none" strike="noStrike" baseline="0" dirty="0">
                          <a:solidFill>
                            <a:schemeClr val="tx1"/>
                          </a:solidFill>
                          <a:effectLst/>
                          <a:latin typeface="Sakkal Majalla" panose="02000000000000000000" pitchFamily="2" charset="-78"/>
                          <a:cs typeface="Sakkal Majalla" panose="02000000000000000000" pitchFamily="2" charset="-78"/>
                        </a:rPr>
                        <a:t>قروض بنكية</a:t>
                      </a: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ar-KW" sz="900" b="0" i="0" u="none" strike="noStrike" dirty="0">
                          <a:solidFill>
                            <a:srgbClr val="00498B"/>
                          </a:solidFill>
                          <a:effectLst/>
                          <a:latin typeface="Helvetica Neue"/>
                        </a:rPr>
                        <a:t>9,413</a:t>
                      </a: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29,015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87755413"/>
                  </a:ext>
                </a:extLst>
              </a:tr>
              <a:tr h="288059">
                <a:tc>
                  <a:txBody>
                    <a:bodyPr/>
                    <a:lstStyle/>
                    <a:p>
                      <a:pPr algn="r" rtl="1" fontAlgn="ctr">
                        <a:lnSpc>
                          <a:spcPts val="1200"/>
                        </a:lnSpc>
                      </a:pPr>
                      <a:r>
                        <a:rPr lang="ar-KW" sz="1400" b="0" i="0" u="none" strike="noStrike" dirty="0">
                          <a:solidFill>
                            <a:schemeClr val="tx1"/>
                          </a:solidFill>
                          <a:effectLst/>
                          <a:latin typeface="Sakkal Majalla" panose="02000000000000000000" pitchFamily="2" charset="-78"/>
                          <a:cs typeface="Sakkal Majalla" panose="02000000000000000000" pitchFamily="2" charset="-78"/>
                        </a:rPr>
                        <a:t>سندات مصدرة</a:t>
                      </a: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498B"/>
                          </a:solidFill>
                          <a:effectLst/>
                          <a:latin typeface="Helvetica Neue"/>
                        </a:rPr>
                        <a:t>35,000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35,000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55825618"/>
                  </a:ext>
                </a:extLst>
              </a:tr>
              <a:tr h="288059">
                <a:tc>
                  <a:txBody>
                    <a:bodyPr/>
                    <a:lstStyle/>
                    <a:p>
                      <a:pPr algn="r" rtl="1" fontAlgn="ctr">
                        <a:lnSpc>
                          <a:spcPts val="1200"/>
                        </a:lnSpc>
                      </a:pPr>
                      <a:r>
                        <a:rPr lang="ar-KW" sz="1400" b="0" i="0" u="none" strike="noStrike" baseline="0" dirty="0">
                          <a:solidFill>
                            <a:schemeClr val="tx1"/>
                          </a:solidFill>
                          <a:effectLst/>
                          <a:latin typeface="Sakkal Majalla" panose="02000000000000000000" pitchFamily="2" charset="-78"/>
                          <a:cs typeface="Sakkal Majalla" panose="02000000000000000000" pitchFamily="2" charset="-78"/>
                        </a:rPr>
                        <a:t>إجمالي الدين</a:t>
                      </a:r>
                      <a:endParaRPr lang="ar-KW" sz="14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ar-KW" sz="900" b="0" i="0" u="none" strike="noStrike" dirty="0">
                          <a:solidFill>
                            <a:srgbClr val="00498B"/>
                          </a:solidFill>
                          <a:effectLst/>
                          <a:latin typeface="Helvetica Neue"/>
                        </a:rPr>
                        <a:t>44,413</a:t>
                      </a: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64,015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01316087"/>
                  </a:ext>
                </a:extLst>
              </a:tr>
              <a:tr h="288059">
                <a:tc>
                  <a:txBody>
                    <a:bodyPr/>
                    <a:lstStyle/>
                    <a:p>
                      <a:pPr algn="r" rtl="1" fontAlgn="ctr">
                        <a:lnSpc>
                          <a:spcPts val="1200"/>
                        </a:lnSpc>
                      </a:pPr>
                      <a:r>
                        <a:rPr lang="ar-KW" sz="1400" b="0" i="0" u="none" strike="noStrike" baseline="0" dirty="0">
                          <a:solidFill>
                            <a:schemeClr val="tx1"/>
                          </a:solidFill>
                          <a:effectLst/>
                          <a:latin typeface="Sakkal Majalla" panose="02000000000000000000" pitchFamily="2" charset="-78"/>
                          <a:cs typeface="Sakkal Majalla" panose="02000000000000000000" pitchFamily="2" charset="-78"/>
                        </a:rPr>
                        <a:t>نقد وأرصدة لدى البنوك</a:t>
                      </a:r>
                      <a:endParaRPr lang="ar-KW" sz="14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ar-KW" sz="900" b="0" i="0" u="none" strike="noStrike" dirty="0">
                          <a:solidFill>
                            <a:srgbClr val="00498B"/>
                          </a:solidFill>
                          <a:effectLst/>
                          <a:latin typeface="Helvetica Neue"/>
                        </a:rPr>
                        <a:t>6,639</a:t>
                      </a: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15,112</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15761397"/>
                  </a:ext>
                </a:extLst>
              </a:tr>
              <a:tr h="288059">
                <a:tc>
                  <a:txBody>
                    <a:bodyPr/>
                    <a:lstStyle/>
                    <a:p>
                      <a:pPr algn="r" rtl="1" fontAlgn="ctr">
                        <a:lnSpc>
                          <a:spcPts val="1200"/>
                        </a:lnSpc>
                      </a:pPr>
                      <a:r>
                        <a:rPr lang="ar-KW" sz="1400" b="0" i="0" u="none" strike="noStrike" baseline="0" dirty="0">
                          <a:solidFill>
                            <a:schemeClr val="tx1"/>
                          </a:solidFill>
                          <a:effectLst/>
                          <a:latin typeface="Sakkal Majalla" panose="02000000000000000000" pitchFamily="2" charset="-78"/>
                          <a:cs typeface="Sakkal Majalla" panose="02000000000000000000" pitchFamily="2" charset="-78"/>
                        </a:rPr>
                        <a:t>ودائع لأجل</a:t>
                      </a:r>
                      <a:endParaRPr lang="ar-KW" sz="1400" b="0"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ar-KW" sz="900" b="0" i="0" u="none" strike="noStrike" dirty="0">
                          <a:solidFill>
                            <a:srgbClr val="00498B"/>
                          </a:solidFill>
                          <a:effectLst/>
                          <a:latin typeface="Helvetica Neue"/>
                        </a:rPr>
                        <a:t>272</a:t>
                      </a: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2,104</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1248610"/>
                  </a:ext>
                </a:extLst>
              </a:tr>
              <a:tr h="288059">
                <a:tc>
                  <a:txBody>
                    <a:bodyPr/>
                    <a:lstStyle/>
                    <a:p>
                      <a:pPr algn="r" rtl="1" fontAlgn="ctr">
                        <a:lnSpc>
                          <a:spcPts val="1200"/>
                        </a:lnSpc>
                      </a:pPr>
                      <a:r>
                        <a:rPr lang="ar-KW" sz="1400" b="0" i="0" u="none" strike="noStrike" baseline="0" dirty="0">
                          <a:solidFill>
                            <a:schemeClr val="tx1"/>
                          </a:solidFill>
                          <a:effectLst/>
                          <a:latin typeface="Sakkal Majalla" panose="02000000000000000000" pitchFamily="2" charset="-78"/>
                          <a:cs typeface="Sakkal Majalla" panose="02000000000000000000" pitchFamily="2" charset="-78"/>
                        </a:rPr>
                        <a:t>إجمالي النقد متضمن الودائع لأجل</a:t>
                      </a: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ar-KW" sz="900" b="0" i="0" u="none" strike="noStrike" dirty="0">
                          <a:solidFill>
                            <a:srgbClr val="00498B"/>
                          </a:solidFill>
                          <a:effectLst/>
                          <a:latin typeface="Helvetica Neue"/>
                        </a:rPr>
                        <a:t>6,911</a:t>
                      </a: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17,216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00138066"/>
                  </a:ext>
                </a:extLst>
              </a:tr>
              <a:tr h="288059">
                <a:tc>
                  <a:txBody>
                    <a:bodyPr/>
                    <a:lstStyle/>
                    <a:p>
                      <a:pPr algn="r" rtl="1" fontAlgn="ctr">
                        <a:lnSpc>
                          <a:spcPts val="1200"/>
                        </a:lnSpc>
                      </a:pPr>
                      <a:r>
                        <a:rPr lang="ar-KW" sz="1400" b="1" i="0" u="none" strike="noStrike" baseline="0" dirty="0">
                          <a:solidFill>
                            <a:schemeClr val="tx1"/>
                          </a:solidFill>
                          <a:effectLst/>
                          <a:latin typeface="Sakkal Majalla" panose="02000000000000000000" pitchFamily="2" charset="-78"/>
                          <a:cs typeface="Sakkal Majalla" panose="02000000000000000000" pitchFamily="2" charset="-78"/>
                        </a:rPr>
                        <a:t>صافي الدين</a:t>
                      </a:r>
                      <a:endParaRPr lang="ar-KW" sz="14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ar-KW" sz="900" b="0" i="0" u="none" strike="noStrike" dirty="0">
                          <a:solidFill>
                            <a:srgbClr val="00498B"/>
                          </a:solidFill>
                          <a:effectLst/>
                          <a:latin typeface="Helvetica Neue"/>
                        </a:rPr>
                        <a:t>37,502</a:t>
                      </a: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46,799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81493126"/>
                  </a:ext>
                </a:extLst>
              </a:tr>
              <a:tr h="288059">
                <a:tc>
                  <a:txBody>
                    <a:bodyPr/>
                    <a:lstStyle/>
                    <a:p>
                      <a:pPr algn="r" rtl="1" fontAlgn="ctr">
                        <a:lnSpc>
                          <a:spcPts val="1200"/>
                        </a:lnSpc>
                      </a:pPr>
                      <a:r>
                        <a:rPr lang="ar-KW" sz="1400" b="1" i="0" u="none" strike="noStrike" baseline="0" dirty="0">
                          <a:solidFill>
                            <a:schemeClr val="tx1"/>
                          </a:solidFill>
                          <a:effectLst/>
                          <a:latin typeface="Sakkal Majalla" panose="02000000000000000000" pitchFamily="2" charset="-78"/>
                          <a:cs typeface="Sakkal Majalla" panose="02000000000000000000" pitchFamily="2" charset="-78"/>
                        </a:rPr>
                        <a:t>حقوق الملكية للمساهمين</a:t>
                      </a:r>
                      <a:endParaRPr lang="ar-KW" sz="14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ar-KW" sz="900" b="0" i="0" u="none" strike="noStrike" dirty="0">
                          <a:solidFill>
                            <a:srgbClr val="00498B"/>
                          </a:solidFill>
                          <a:effectLst/>
                          <a:latin typeface="Helvetica Neue"/>
                        </a:rPr>
                        <a:t>106,065</a:t>
                      </a: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103,593</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81713734"/>
                  </a:ext>
                </a:extLst>
              </a:tr>
              <a:tr h="288059">
                <a:tc>
                  <a:txBody>
                    <a:bodyPr/>
                    <a:lstStyle/>
                    <a:p>
                      <a:pPr algn="r" rtl="1" fontAlgn="ctr">
                        <a:lnSpc>
                          <a:spcPts val="1200"/>
                        </a:lnSpc>
                      </a:pPr>
                      <a:r>
                        <a:rPr lang="ar-KW" sz="1400" b="1" i="0" u="none" strike="noStrike" baseline="0" dirty="0">
                          <a:solidFill>
                            <a:schemeClr val="tx1"/>
                          </a:solidFill>
                          <a:effectLst/>
                          <a:latin typeface="Sakkal Majalla" panose="02000000000000000000" pitchFamily="2" charset="-78"/>
                          <a:cs typeface="Sakkal Majalla" panose="02000000000000000000" pitchFamily="2" charset="-78"/>
                        </a:rPr>
                        <a:t>إجمالي حقوق الملكية</a:t>
                      </a:r>
                    </a:p>
                  </a:txBody>
                  <a:tcPr marL="38463"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ar-KW" sz="900" b="0" i="0" u="none" strike="noStrike" dirty="0">
                          <a:solidFill>
                            <a:srgbClr val="00498B"/>
                          </a:solidFill>
                          <a:effectLst/>
                          <a:latin typeface="Helvetica Neue"/>
                        </a:rPr>
                        <a:t>112,834</a:t>
                      </a:r>
                      <a:endParaRPr lang="en-IN" sz="900" b="0" i="0" u="none" strike="noStrike" dirty="0">
                        <a:solidFill>
                          <a:srgbClr val="00498B"/>
                        </a:solidFill>
                        <a:effectLst/>
                        <a:latin typeface="Helvetica Neue"/>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Helvetica Neue"/>
                        </a:rPr>
                        <a:t>133,273</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18365032"/>
                  </a:ext>
                </a:extLst>
              </a:tr>
              <a:tr h="288059">
                <a:tc>
                  <a:txBody>
                    <a:bodyPr/>
                    <a:lstStyle/>
                    <a:p>
                      <a:pPr algn="r" rtl="1" fontAlgn="ctr">
                        <a:lnSpc>
                          <a:spcPts val="1200"/>
                        </a:lnSpc>
                      </a:pPr>
                      <a:r>
                        <a:rPr lang="ar-KW" sz="1400" b="1" i="0" u="none" strike="noStrike" kern="1200" baseline="0" dirty="0">
                          <a:solidFill>
                            <a:schemeClr val="tx1"/>
                          </a:solidFill>
                          <a:effectLst/>
                          <a:latin typeface="Sakkal Majalla" panose="02000000000000000000" pitchFamily="2" charset="-78"/>
                          <a:ea typeface="+mn-ea"/>
                          <a:cs typeface="Sakkal Majalla" panose="02000000000000000000" pitchFamily="2" charset="-78"/>
                        </a:rPr>
                        <a:t>صافي الدين </a:t>
                      </a:r>
                      <a:r>
                        <a:rPr lang="ar-KW" sz="1400" b="1" i="0" u="none" strike="noStrike" baseline="0" dirty="0">
                          <a:solidFill>
                            <a:schemeClr val="tx1"/>
                          </a:solidFill>
                          <a:effectLst/>
                          <a:latin typeface="Sakkal Majalla" panose="02000000000000000000" pitchFamily="2" charset="-78"/>
                          <a:cs typeface="Sakkal Majalla" panose="02000000000000000000" pitchFamily="2" charset="-78"/>
                        </a:rPr>
                        <a:t>/ إجمالي حقوق الملكية</a:t>
                      </a:r>
                      <a:endParaRPr lang="ar-KW" sz="1400" b="1" i="0" u="none" strike="noStrike" dirty="0">
                        <a:solidFill>
                          <a:schemeClr val="tx1"/>
                        </a:solidFill>
                        <a:effectLst/>
                        <a:latin typeface="Sakkal Majalla" panose="02000000000000000000" pitchFamily="2" charset="-78"/>
                        <a:cs typeface="Sakkal Majalla" panose="02000000000000000000" pitchFamily="2" charset="-78"/>
                      </a:endParaRPr>
                    </a:p>
                  </a:txBody>
                  <a:tcPr marL="38463" marR="38463"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endParaRPr lang="en-IN" sz="900" b="1" i="0" u="none" strike="noStrike" dirty="0">
                        <a:solidFill>
                          <a:srgbClr val="325998"/>
                        </a:solidFill>
                        <a:effectLst/>
                        <a:latin typeface="Helvetica Neue"/>
                      </a:endParaRPr>
                    </a:p>
                  </a:txBody>
                  <a:tcPr marL="0" marR="72000"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sz="900" b="1" i="0" u="none" strike="noStrike" dirty="0">
                          <a:solidFill>
                            <a:srgbClr val="325998"/>
                          </a:solidFill>
                          <a:effectLst/>
                          <a:latin typeface="+mn-lt"/>
                        </a:rPr>
                        <a:t>x</a:t>
                      </a:r>
                      <a:r>
                        <a:rPr lang="ar-KW" sz="900" b="1" i="0" u="none" strike="noStrike" dirty="0">
                          <a:solidFill>
                            <a:srgbClr val="325998"/>
                          </a:solidFill>
                          <a:effectLst/>
                          <a:latin typeface="Helvetica Neue"/>
                        </a:rPr>
                        <a:t>0.33</a:t>
                      </a:r>
                      <a:endParaRPr lang="en-IN" sz="900" b="1" i="0" u="none" strike="noStrike" dirty="0">
                        <a:solidFill>
                          <a:srgbClr val="325998"/>
                        </a:solidFill>
                        <a:effectLst/>
                        <a:latin typeface="Helvetica Neue"/>
                      </a:endParaRPr>
                    </a:p>
                  </a:txBody>
                  <a:tcPr marL="0" marR="72000"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lvl1pPr marL="0" algn="l" defTabSz="940822" rtl="0" eaLnBrk="1" latinLnBrk="0" hangingPunct="1">
                        <a:defRPr sz="1852" kern="1200">
                          <a:solidFill>
                            <a:schemeClr val="tx1"/>
                          </a:solidFill>
                          <a:latin typeface="Helvetica Neue"/>
                          <a:cs typeface="Tahoma"/>
                        </a:defRPr>
                      </a:lvl1pPr>
                      <a:lvl2pPr marL="470412" algn="l" defTabSz="940822" rtl="0" eaLnBrk="1" latinLnBrk="0" hangingPunct="1">
                        <a:defRPr sz="1852" kern="1200">
                          <a:solidFill>
                            <a:schemeClr val="tx1"/>
                          </a:solidFill>
                          <a:latin typeface="Helvetica Neue"/>
                          <a:cs typeface="Tahoma"/>
                        </a:defRPr>
                      </a:lvl2pPr>
                      <a:lvl3pPr marL="940822" algn="l" defTabSz="940822" rtl="0" eaLnBrk="1" latinLnBrk="0" hangingPunct="1">
                        <a:defRPr sz="1852" kern="1200">
                          <a:solidFill>
                            <a:schemeClr val="tx1"/>
                          </a:solidFill>
                          <a:latin typeface="Helvetica Neue"/>
                          <a:cs typeface="Tahoma"/>
                        </a:defRPr>
                      </a:lvl3pPr>
                      <a:lvl4pPr marL="1411234" algn="l" defTabSz="940822" rtl="0" eaLnBrk="1" latinLnBrk="0" hangingPunct="1">
                        <a:defRPr sz="1852" kern="1200">
                          <a:solidFill>
                            <a:schemeClr val="tx1"/>
                          </a:solidFill>
                          <a:latin typeface="Helvetica Neue"/>
                          <a:cs typeface="Tahoma"/>
                        </a:defRPr>
                      </a:lvl4pPr>
                      <a:lvl5pPr marL="1881645" algn="l" defTabSz="940822" rtl="0" eaLnBrk="1" latinLnBrk="0" hangingPunct="1">
                        <a:defRPr sz="1852" kern="1200">
                          <a:solidFill>
                            <a:schemeClr val="tx1"/>
                          </a:solidFill>
                          <a:latin typeface="Helvetica Neue"/>
                          <a:cs typeface="Tahoma"/>
                        </a:defRPr>
                      </a:lvl5pPr>
                      <a:lvl6pPr marL="2352055" algn="l" defTabSz="940822" rtl="0" eaLnBrk="1" latinLnBrk="0" hangingPunct="1">
                        <a:defRPr sz="1852" kern="1200">
                          <a:solidFill>
                            <a:schemeClr val="tx1"/>
                          </a:solidFill>
                          <a:latin typeface="Helvetica Neue"/>
                          <a:cs typeface="Tahoma"/>
                        </a:defRPr>
                      </a:lvl6pPr>
                      <a:lvl7pPr marL="2822466" algn="l" defTabSz="940822" rtl="0" eaLnBrk="1" latinLnBrk="0" hangingPunct="1">
                        <a:defRPr sz="1852" kern="1200">
                          <a:solidFill>
                            <a:schemeClr val="tx1"/>
                          </a:solidFill>
                          <a:latin typeface="Helvetica Neue"/>
                          <a:cs typeface="Tahoma"/>
                        </a:defRPr>
                      </a:lvl7pPr>
                      <a:lvl8pPr marL="3292877" algn="l" defTabSz="940822" rtl="0" eaLnBrk="1" latinLnBrk="0" hangingPunct="1">
                        <a:defRPr sz="1852" kern="1200">
                          <a:solidFill>
                            <a:schemeClr val="tx1"/>
                          </a:solidFill>
                          <a:latin typeface="Helvetica Neue"/>
                          <a:cs typeface="Tahoma"/>
                        </a:defRPr>
                      </a:lvl8pPr>
                      <a:lvl9pPr marL="3763288" algn="l" defTabSz="940822" rtl="0" eaLnBrk="1" latinLnBrk="0" hangingPunct="1">
                        <a:defRPr sz="1852" kern="1200">
                          <a:solidFill>
                            <a:schemeClr val="tx1"/>
                          </a:solidFill>
                          <a:latin typeface="Helvetica Neue"/>
                          <a:cs typeface="Tahoma"/>
                        </a:defRPr>
                      </a:lvl9pPr>
                    </a:lstStyle>
                    <a:p>
                      <a:pPr marL="0" algn="r" defTabSz="940822" rtl="0" eaLnBrk="1" fontAlgn="ctr" latinLnBrk="0" hangingPunct="1"/>
                      <a:r>
                        <a:rPr lang="en-US" sz="900" b="1" i="0" u="none" strike="noStrike" dirty="0">
                          <a:solidFill>
                            <a:schemeClr val="tx1"/>
                          </a:solidFill>
                          <a:effectLst/>
                          <a:latin typeface="Helvetica Neue"/>
                        </a:rPr>
                        <a:t>x</a:t>
                      </a:r>
                      <a:r>
                        <a:rPr lang="en-IN" sz="900" b="1" i="0" u="none" strike="noStrike" kern="1200" dirty="0">
                          <a:solidFill>
                            <a:schemeClr val="tx1"/>
                          </a:solidFill>
                          <a:effectLst/>
                          <a:latin typeface="Helvetica Neue"/>
                          <a:ea typeface="+mn-ea"/>
                          <a:cs typeface="+mn-cs"/>
                        </a:rPr>
                        <a:t>0.35</a:t>
                      </a:r>
                    </a:p>
                  </a:txBody>
                  <a:tcPr marL="0" marR="72000"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44165605"/>
                  </a:ext>
                </a:extLst>
              </a:tr>
            </a:tbl>
          </a:graphicData>
        </a:graphic>
      </p:graphicFrame>
      <p:graphicFrame>
        <p:nvGraphicFramePr>
          <p:cNvPr id="9" name="Chart 8">
            <a:extLst>
              <a:ext uri="{FF2B5EF4-FFF2-40B4-BE49-F238E27FC236}">
                <a16:creationId xmlns:a16="http://schemas.microsoft.com/office/drawing/2014/main" id="{B8ACF42C-4DBC-9866-DE5C-AA341C3B2EE1}"/>
              </a:ext>
            </a:extLst>
          </p:cNvPr>
          <p:cNvGraphicFramePr>
            <a:graphicFrameLocks/>
          </p:cNvGraphicFramePr>
          <p:nvPr>
            <p:extLst>
              <p:ext uri="{D42A27DB-BD31-4B8C-83A1-F6EECF244321}">
                <p14:modId xmlns:p14="http://schemas.microsoft.com/office/powerpoint/2010/main" val="2275004651"/>
              </p:ext>
            </p:extLst>
          </p:nvPr>
        </p:nvGraphicFramePr>
        <p:xfrm>
          <a:off x="570220" y="2260843"/>
          <a:ext cx="4029075" cy="1883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B78D7685-4C43-86FB-5DBA-96016D389B4B}"/>
              </a:ext>
            </a:extLst>
          </p:cNvPr>
          <p:cNvGraphicFramePr>
            <a:graphicFrameLocks/>
          </p:cNvGraphicFramePr>
          <p:nvPr>
            <p:extLst>
              <p:ext uri="{D42A27DB-BD31-4B8C-83A1-F6EECF244321}">
                <p14:modId xmlns:p14="http://schemas.microsoft.com/office/powerpoint/2010/main" val="2940195555"/>
              </p:ext>
            </p:extLst>
          </p:nvPr>
        </p:nvGraphicFramePr>
        <p:xfrm>
          <a:off x="570219" y="4644914"/>
          <a:ext cx="4029075" cy="17906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50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8064" y="1979999"/>
            <a:ext cx="8772040" cy="4834269"/>
          </a:xfrm>
        </p:spPr>
        <p:txBody>
          <a:bodyPr/>
          <a:lstStyle/>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ar-KW" dirty="0"/>
          </a:p>
          <a:p>
            <a:endParaRPr lang="en-US" dirty="0"/>
          </a:p>
        </p:txBody>
      </p:sp>
      <p:sp>
        <p:nvSpPr>
          <p:cNvPr id="3" name="Title 2">
            <a:extLst>
              <a:ext uri="{FF2B5EF4-FFF2-40B4-BE49-F238E27FC236}">
                <a16:creationId xmlns:a16="http://schemas.microsoft.com/office/drawing/2014/main" id="{783C750F-F64C-7E40-87F7-BE4003776FFD}"/>
              </a:ext>
            </a:extLst>
          </p:cNvPr>
          <p:cNvSpPr>
            <a:spLocks noGrp="1"/>
          </p:cNvSpPr>
          <p:nvPr>
            <p:ph type="title"/>
          </p:nvPr>
        </p:nvSpPr>
        <p:spPr/>
        <p:txBody>
          <a:bodyPr/>
          <a:lstStyle/>
          <a:p>
            <a:r>
              <a:rPr lang="ar-SA" dirty="0"/>
              <a:t>معلومات المساهمين</a:t>
            </a:r>
            <a:endParaRPr lang="en-KW" dirty="0"/>
          </a:p>
        </p:txBody>
      </p:sp>
      <p:sp>
        <p:nvSpPr>
          <p:cNvPr id="4" name="Rectangle 3">
            <a:extLst>
              <a:ext uri="{FF2B5EF4-FFF2-40B4-BE49-F238E27FC236}">
                <a16:creationId xmlns:a16="http://schemas.microsoft.com/office/drawing/2014/main" id="{B900007E-A470-FE4B-8C61-11E87E7A0E17}"/>
              </a:ext>
            </a:extLst>
          </p:cNvPr>
          <p:cNvSpPr/>
          <p:nvPr/>
        </p:nvSpPr>
        <p:spPr bwMode="auto">
          <a:xfrm>
            <a:off x="1008061" y="2449982"/>
            <a:ext cx="3930713"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rtl="1">
              <a:lnSpc>
                <a:spcPts val="1600"/>
              </a:lnSpc>
            </a:pPr>
            <a:r>
              <a:rPr lang="ar-KW" sz="1400" b="1" dirty="0">
                <a:latin typeface="Sakkal Majalla" panose="02000000000000000000" pitchFamily="2" charset="-78"/>
                <a:cs typeface="Sakkal Majalla" panose="02000000000000000000" pitchFamily="2" charset="-78"/>
              </a:rPr>
              <a:t>معلومات الشركة</a:t>
            </a:r>
          </a:p>
        </p:txBody>
      </p:sp>
      <p:sp>
        <p:nvSpPr>
          <p:cNvPr id="5" name="Rectangle 4">
            <a:extLst>
              <a:ext uri="{FF2B5EF4-FFF2-40B4-BE49-F238E27FC236}">
                <a16:creationId xmlns:a16="http://schemas.microsoft.com/office/drawing/2014/main" id="{F77C75B9-32C0-A548-B070-361EB18DEE66}"/>
              </a:ext>
            </a:extLst>
          </p:cNvPr>
          <p:cNvSpPr/>
          <p:nvPr/>
        </p:nvSpPr>
        <p:spPr bwMode="auto">
          <a:xfrm>
            <a:off x="5291931" y="4119248"/>
            <a:ext cx="4283075"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rtl="1">
              <a:lnSpc>
                <a:spcPts val="1600"/>
              </a:lnSpc>
            </a:pPr>
            <a:r>
              <a:rPr lang="ar-EG" sz="1400" b="1" dirty="0">
                <a:latin typeface="Sakkal Majalla" panose="02000000000000000000" pitchFamily="2" charset="-78"/>
                <a:ea typeface="Tahoma" panose="020B0604030504040204" pitchFamily="34" charset="0"/>
                <a:cs typeface="Sakkal Majalla" panose="02000000000000000000" pitchFamily="2" charset="-78"/>
              </a:rPr>
              <a:t>هيكل الحوكمة الفعال</a:t>
            </a:r>
            <a:endParaRPr lang="en-IN" sz="1400" b="1" dirty="0">
              <a:latin typeface="Sakkal Majalla" panose="02000000000000000000" pitchFamily="2" charset="-78"/>
              <a:ea typeface="Tahoma" panose="020B0604030504040204" pitchFamily="34" charset="0"/>
              <a:cs typeface="Sakkal Majalla" panose="02000000000000000000" pitchFamily="2" charset="-78"/>
            </a:endParaRPr>
          </a:p>
        </p:txBody>
      </p:sp>
      <p:sp>
        <p:nvSpPr>
          <p:cNvPr id="7" name="Rectangle 6">
            <a:extLst>
              <a:ext uri="{FF2B5EF4-FFF2-40B4-BE49-F238E27FC236}">
                <a16:creationId xmlns:a16="http://schemas.microsoft.com/office/drawing/2014/main" id="{527CCA6F-0AF6-FE4D-BE54-09CD0B74FB42}"/>
              </a:ext>
            </a:extLst>
          </p:cNvPr>
          <p:cNvSpPr/>
          <p:nvPr/>
        </p:nvSpPr>
        <p:spPr bwMode="auto">
          <a:xfrm>
            <a:off x="5724526" y="2449982"/>
            <a:ext cx="3851274"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rtl="1">
              <a:lnSpc>
                <a:spcPts val="1600"/>
              </a:lnSpc>
            </a:pPr>
            <a:r>
              <a:rPr lang="ar-KW" sz="1400" b="1" dirty="0">
                <a:latin typeface="Sakkal Majalla" panose="02000000000000000000" pitchFamily="2" charset="-78"/>
                <a:cs typeface="Sakkal Majalla" panose="02000000000000000000" pitchFamily="2" charset="-78"/>
              </a:rPr>
              <a:t>كبار المساهمين</a:t>
            </a:r>
          </a:p>
        </p:txBody>
      </p:sp>
      <p:sp>
        <p:nvSpPr>
          <p:cNvPr id="9" name="Rounded Rectangle 10">
            <a:extLst>
              <a:ext uri="{FF2B5EF4-FFF2-40B4-BE49-F238E27FC236}">
                <a16:creationId xmlns:a16="http://schemas.microsoft.com/office/drawing/2014/main" id="{82D20749-4BD9-8E45-BFF6-91F95F0BC161}"/>
              </a:ext>
            </a:extLst>
          </p:cNvPr>
          <p:cNvSpPr/>
          <p:nvPr/>
        </p:nvSpPr>
        <p:spPr bwMode="auto">
          <a:xfrm>
            <a:off x="5291931" y="4601181"/>
            <a:ext cx="1839335" cy="1682494"/>
          </a:xfrm>
          <a:prstGeom prst="roundRect">
            <a:avLst>
              <a:gd name="adj" fmla="val 1932"/>
            </a:avLst>
          </a:prstGeom>
          <a:solidFill>
            <a:srgbClr val="27AAE1">
              <a:lumMod val="20000"/>
              <a:lumOff val="80000"/>
            </a:srgbClr>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84942" indent="-235756" rtl="1">
              <a:lnSpc>
                <a:spcPts val="1600"/>
              </a:lnSpc>
              <a:spcBef>
                <a:spcPts val="0"/>
              </a:spcBef>
              <a:spcAft>
                <a:spcPts val="0"/>
              </a:spcAft>
            </a:pPr>
            <a:r>
              <a:rPr lang="ar-KW" sz="1400" b="1" dirty="0">
                <a:solidFill>
                  <a:schemeClr val="tx2"/>
                </a:solidFill>
                <a:latin typeface="Sakkal Majalla" panose="02000000000000000000" pitchFamily="2" charset="-78"/>
                <a:cs typeface="Sakkal Majalla" panose="02000000000000000000" pitchFamily="2" charset="-78"/>
              </a:rPr>
              <a:t>لجان مجلس الإدارة</a:t>
            </a:r>
          </a:p>
          <a:p>
            <a:pPr marL="284942" indent="-235756" rtl="1">
              <a:lnSpc>
                <a:spcPts val="1600"/>
              </a:lnSpc>
              <a:spcBef>
                <a:spcPts val="0"/>
              </a:spcBef>
              <a:spcAft>
                <a:spcPts val="0"/>
              </a:spcAft>
            </a:pPr>
            <a:endParaRPr lang="ar-KW" sz="1400" b="1" dirty="0">
              <a:solidFill>
                <a:schemeClr val="tx2"/>
              </a:solidFill>
              <a:latin typeface="Sakkal Majalla" panose="02000000000000000000" pitchFamily="2" charset="-78"/>
              <a:cs typeface="Sakkal Majalla" panose="02000000000000000000" pitchFamily="2" charset="-78"/>
            </a:endParaRPr>
          </a:p>
          <a:p>
            <a:pPr marL="277813" indent="-230188" rtl="1">
              <a:lnSpc>
                <a:spcPts val="1600"/>
              </a:lnSpc>
              <a:spcBef>
                <a:spcPts val="0"/>
              </a:spcBef>
              <a:spcAft>
                <a:spcPts val="0"/>
              </a:spcAft>
              <a:buFont typeface="+mj-lt"/>
              <a:buAutoNum type="romanUcPeriod"/>
            </a:pPr>
            <a:r>
              <a:rPr lang="ar-KW" sz="1400" dirty="0">
                <a:latin typeface="Sakkal Majalla" panose="02000000000000000000" pitchFamily="2" charset="-78"/>
                <a:cs typeface="Sakkal Majalla" panose="02000000000000000000" pitchFamily="2" charset="-78"/>
              </a:rPr>
              <a:t>لجنة الترشيحات والمكافآت</a:t>
            </a:r>
          </a:p>
          <a:p>
            <a:pPr marL="277813" indent="-230188" rtl="1">
              <a:lnSpc>
                <a:spcPts val="1600"/>
              </a:lnSpc>
              <a:spcBef>
                <a:spcPts val="0"/>
              </a:spcBef>
              <a:spcAft>
                <a:spcPts val="0"/>
              </a:spcAft>
              <a:buFont typeface="+mj-lt"/>
              <a:buAutoNum type="romanUcPeriod"/>
            </a:pPr>
            <a:r>
              <a:rPr lang="ar-KW" sz="1400" dirty="0">
                <a:latin typeface="Sakkal Majalla" panose="02000000000000000000" pitchFamily="2" charset="-78"/>
                <a:cs typeface="Sakkal Majalla" panose="02000000000000000000" pitchFamily="2" charset="-78"/>
              </a:rPr>
              <a:t>لجنة التدقيق</a:t>
            </a:r>
          </a:p>
          <a:p>
            <a:pPr marL="277813" indent="-230188" rtl="1">
              <a:lnSpc>
                <a:spcPts val="1600"/>
              </a:lnSpc>
              <a:spcBef>
                <a:spcPts val="0"/>
              </a:spcBef>
              <a:spcAft>
                <a:spcPts val="0"/>
              </a:spcAft>
              <a:buFont typeface="+mj-lt"/>
              <a:buAutoNum type="romanUcPeriod"/>
            </a:pPr>
            <a:r>
              <a:rPr lang="ar-KW" sz="1400" dirty="0">
                <a:latin typeface="Sakkal Majalla" panose="02000000000000000000" pitchFamily="2" charset="-78"/>
                <a:cs typeface="Sakkal Majalla" panose="02000000000000000000" pitchFamily="2" charset="-78"/>
              </a:rPr>
              <a:t>لجنة إدارة المخاطر</a:t>
            </a:r>
          </a:p>
        </p:txBody>
      </p:sp>
      <p:sp>
        <p:nvSpPr>
          <p:cNvPr id="10" name="Rounded Rectangle 12">
            <a:extLst>
              <a:ext uri="{FF2B5EF4-FFF2-40B4-BE49-F238E27FC236}">
                <a16:creationId xmlns:a16="http://schemas.microsoft.com/office/drawing/2014/main" id="{11DA95A2-0C9E-AE44-A080-90D636BECCCF}"/>
              </a:ext>
            </a:extLst>
          </p:cNvPr>
          <p:cNvSpPr/>
          <p:nvPr/>
        </p:nvSpPr>
        <p:spPr bwMode="auto">
          <a:xfrm>
            <a:off x="7408600" y="4601181"/>
            <a:ext cx="2167200" cy="398743"/>
          </a:xfrm>
          <a:prstGeom prst="roundRect">
            <a:avLst>
              <a:gd name="adj" fmla="val 3404"/>
            </a:avLst>
          </a:prstGeom>
          <a:solidFill>
            <a:srgbClr val="5B5C5E">
              <a:lumMod val="60000"/>
              <a:lumOff val="40000"/>
            </a:srgbClr>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600"/>
              </a:lnSpc>
            </a:pPr>
            <a:r>
              <a:rPr lang="ar-KW" sz="1400" b="1" dirty="0">
                <a:solidFill>
                  <a:schemeClr val="bg1"/>
                </a:solidFill>
                <a:latin typeface="Sakkal Majalla" panose="02000000000000000000" pitchFamily="2" charset="-78"/>
                <a:cs typeface="Sakkal Majalla" panose="02000000000000000000" pitchFamily="2" charset="-78"/>
              </a:rPr>
              <a:t>إجمالي 7 أعضاء مجلس إدارة</a:t>
            </a:r>
            <a:endParaRPr lang="ar-KW" sz="1400" dirty="0">
              <a:solidFill>
                <a:schemeClr val="bg1"/>
              </a:solidFill>
              <a:latin typeface="Sakkal Majalla" panose="02000000000000000000" pitchFamily="2" charset="-78"/>
              <a:cs typeface="Sakkal Majalla" panose="02000000000000000000" pitchFamily="2" charset="-78"/>
            </a:endParaRPr>
          </a:p>
        </p:txBody>
      </p:sp>
      <p:sp>
        <p:nvSpPr>
          <p:cNvPr id="11" name="Rounded Rectangle 13">
            <a:extLst>
              <a:ext uri="{FF2B5EF4-FFF2-40B4-BE49-F238E27FC236}">
                <a16:creationId xmlns:a16="http://schemas.microsoft.com/office/drawing/2014/main" id="{750F8DF1-F35B-844A-A213-EB701006BFB0}"/>
              </a:ext>
            </a:extLst>
          </p:cNvPr>
          <p:cNvSpPr/>
          <p:nvPr/>
        </p:nvSpPr>
        <p:spPr bwMode="auto">
          <a:xfrm>
            <a:off x="7409114" y="5243056"/>
            <a:ext cx="2167200" cy="398743"/>
          </a:xfrm>
          <a:prstGeom prst="roundRect">
            <a:avLst>
              <a:gd name="adj" fmla="val 3404"/>
            </a:avLst>
          </a:prstGeom>
          <a:solidFill>
            <a:srgbClr val="325998"/>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600"/>
              </a:lnSpc>
            </a:pPr>
            <a:r>
              <a:rPr lang="ar-KW" sz="1400" b="1" dirty="0">
                <a:solidFill>
                  <a:schemeClr val="bg1"/>
                </a:solidFill>
                <a:latin typeface="Sakkal Majalla" panose="02000000000000000000" pitchFamily="2" charset="-78"/>
                <a:cs typeface="Sakkal Majalla" panose="02000000000000000000" pitchFamily="2" charset="-78"/>
              </a:rPr>
              <a:t>2 عضو مجلس إدارة مستقل</a:t>
            </a:r>
            <a:endParaRPr lang="ar-KW" sz="1400" dirty="0">
              <a:solidFill>
                <a:schemeClr val="bg1"/>
              </a:solidFill>
              <a:latin typeface="Sakkal Majalla" panose="02000000000000000000" pitchFamily="2" charset="-78"/>
              <a:cs typeface="Sakkal Majalla" panose="02000000000000000000" pitchFamily="2" charset="-78"/>
            </a:endParaRPr>
          </a:p>
        </p:txBody>
      </p:sp>
      <p:sp>
        <p:nvSpPr>
          <p:cNvPr id="12" name="Rounded Rectangle 15">
            <a:extLst>
              <a:ext uri="{FF2B5EF4-FFF2-40B4-BE49-F238E27FC236}">
                <a16:creationId xmlns:a16="http://schemas.microsoft.com/office/drawing/2014/main" id="{EF4BCA0D-03B4-B344-8BA2-C73D729B67D0}"/>
              </a:ext>
            </a:extLst>
          </p:cNvPr>
          <p:cNvSpPr/>
          <p:nvPr/>
        </p:nvSpPr>
        <p:spPr bwMode="auto">
          <a:xfrm>
            <a:off x="7409628" y="5884932"/>
            <a:ext cx="2167200" cy="398743"/>
          </a:xfrm>
          <a:prstGeom prst="roundRect">
            <a:avLst>
              <a:gd name="adj" fmla="val 3404"/>
            </a:avLst>
          </a:prstGeom>
          <a:solidFill>
            <a:srgbClr val="27AAE1"/>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600"/>
              </a:lnSpc>
            </a:pPr>
            <a:r>
              <a:rPr lang="ar-KW" sz="1400" b="1" dirty="0">
                <a:solidFill>
                  <a:schemeClr val="bg1"/>
                </a:solidFill>
                <a:latin typeface="Sakkal Majalla" panose="02000000000000000000" pitchFamily="2" charset="-78"/>
                <a:cs typeface="Sakkal Majalla" panose="02000000000000000000" pitchFamily="2" charset="-78"/>
              </a:rPr>
              <a:t>5 أعضاء غير تنفيذيين</a:t>
            </a:r>
            <a:endParaRPr lang="ar-KW" sz="1400" dirty="0">
              <a:solidFill>
                <a:schemeClr val="bg1"/>
              </a:solidFill>
              <a:latin typeface="Sakkal Majalla" panose="02000000000000000000" pitchFamily="2" charset="-78"/>
              <a:cs typeface="Sakkal Majalla" panose="02000000000000000000" pitchFamily="2" charset="-78"/>
            </a:endParaRPr>
          </a:p>
        </p:txBody>
      </p:sp>
      <p:cxnSp>
        <p:nvCxnSpPr>
          <p:cNvPr id="13" name="Straight Arrow Connector 12">
            <a:extLst>
              <a:ext uri="{FF2B5EF4-FFF2-40B4-BE49-F238E27FC236}">
                <a16:creationId xmlns:a16="http://schemas.microsoft.com/office/drawing/2014/main" id="{3F53D0EE-7D1B-7F4A-B92A-3CC25021BD47}"/>
              </a:ext>
            </a:extLst>
          </p:cNvPr>
          <p:cNvCxnSpPr>
            <a:cxnSpLocks/>
          </p:cNvCxnSpPr>
          <p:nvPr/>
        </p:nvCxnSpPr>
        <p:spPr bwMode="auto">
          <a:xfrm flipH="1">
            <a:off x="8492200" y="5017170"/>
            <a:ext cx="2056" cy="243133"/>
          </a:xfrm>
          <a:prstGeom prst="straightConnector1">
            <a:avLst/>
          </a:prstGeom>
          <a:solidFill>
            <a:srgbClr val="27AAE1"/>
          </a:solidFill>
          <a:ln w="9525" cap="flat" cmpd="sng" algn="ctr">
            <a:solidFill>
              <a:srgbClr val="27AAE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2364B52C-BFFD-4D4A-9B7F-3DD4E0E8003A}"/>
              </a:ext>
            </a:extLst>
          </p:cNvPr>
          <p:cNvCxnSpPr>
            <a:cxnSpLocks/>
          </p:cNvCxnSpPr>
          <p:nvPr/>
        </p:nvCxnSpPr>
        <p:spPr bwMode="auto">
          <a:xfrm flipH="1">
            <a:off x="8492200" y="5659045"/>
            <a:ext cx="2056" cy="243133"/>
          </a:xfrm>
          <a:prstGeom prst="straightConnector1">
            <a:avLst/>
          </a:prstGeom>
          <a:solidFill>
            <a:srgbClr val="27AAE1"/>
          </a:solidFill>
          <a:ln w="9525" cap="flat" cmpd="sng" algn="ctr">
            <a:solidFill>
              <a:srgbClr val="27AAE1"/>
            </a:solidFill>
            <a:prstDash val="solid"/>
            <a:round/>
            <a:headEnd type="none" w="med" len="med"/>
            <a:tailEnd type="triangle"/>
          </a:ln>
          <a:effectLst/>
        </p:spPr>
      </p:cxnSp>
      <p:sp>
        <p:nvSpPr>
          <p:cNvPr id="15" name="Content Placeholder 4">
            <a:extLst>
              <a:ext uri="{FF2B5EF4-FFF2-40B4-BE49-F238E27FC236}">
                <a16:creationId xmlns:a16="http://schemas.microsoft.com/office/drawing/2014/main" id="{2EE8918D-97CB-1A4D-8459-B1E1D3FA5AFD}"/>
              </a:ext>
            </a:extLst>
          </p:cNvPr>
          <p:cNvSpPr txBox="1">
            <a:spLocks/>
          </p:cNvSpPr>
          <p:nvPr/>
        </p:nvSpPr>
        <p:spPr bwMode="auto">
          <a:xfrm>
            <a:off x="1008064" y="1979999"/>
            <a:ext cx="8567736" cy="3082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a:lnSpc>
                <a:spcPts val="2400"/>
              </a:lnSpc>
            </a:pPr>
            <a:r>
              <a:rPr lang="ar-KW" sz="2000" i="1" dirty="0">
                <a:solidFill>
                  <a:schemeClr val="bg2"/>
                </a:solidFill>
              </a:rPr>
              <a:t>نسعى إلى خلق قيمة مستدامة للمساهمين</a:t>
            </a:r>
          </a:p>
        </p:txBody>
      </p:sp>
      <p:graphicFrame>
        <p:nvGraphicFramePr>
          <p:cNvPr id="16" name="Table 15">
            <a:extLst>
              <a:ext uri="{FF2B5EF4-FFF2-40B4-BE49-F238E27FC236}">
                <a16:creationId xmlns:a16="http://schemas.microsoft.com/office/drawing/2014/main" id="{6709EC1D-28BD-9A4F-BA14-7610C96DA893}"/>
              </a:ext>
            </a:extLst>
          </p:cNvPr>
          <p:cNvGraphicFramePr>
            <a:graphicFrameLocks noGrp="1"/>
          </p:cNvGraphicFramePr>
          <p:nvPr>
            <p:extLst>
              <p:ext uri="{D42A27DB-BD31-4B8C-83A1-F6EECF244321}">
                <p14:modId xmlns:p14="http://schemas.microsoft.com/office/powerpoint/2010/main" val="1839776415"/>
              </p:ext>
            </p:extLst>
          </p:nvPr>
        </p:nvGraphicFramePr>
        <p:xfrm>
          <a:off x="5090606" y="2820400"/>
          <a:ext cx="4485194" cy="756000"/>
        </p:xfrm>
        <a:graphic>
          <a:graphicData uri="http://schemas.openxmlformats.org/drawingml/2006/table">
            <a:tbl>
              <a:tblPr rtl="1" firstRow="1" lastRow="1" bandRow="1">
                <a:effectLst/>
                <a:tableStyleId>{2D5ABB26-0587-4C30-8999-92F81FD0307C}</a:tableStyleId>
              </a:tblPr>
              <a:tblGrid>
                <a:gridCol w="2801824">
                  <a:extLst>
                    <a:ext uri="{9D8B030D-6E8A-4147-A177-3AD203B41FA5}">
                      <a16:colId xmlns:a16="http://schemas.microsoft.com/office/drawing/2014/main" val="3737100831"/>
                    </a:ext>
                  </a:extLst>
                </a:gridCol>
                <a:gridCol w="841685">
                  <a:extLst>
                    <a:ext uri="{9D8B030D-6E8A-4147-A177-3AD203B41FA5}">
                      <a16:colId xmlns:a16="http://schemas.microsoft.com/office/drawing/2014/main" val="2006546147"/>
                    </a:ext>
                  </a:extLst>
                </a:gridCol>
                <a:gridCol w="841685">
                  <a:extLst>
                    <a:ext uri="{9D8B030D-6E8A-4147-A177-3AD203B41FA5}">
                      <a16:colId xmlns:a16="http://schemas.microsoft.com/office/drawing/2014/main" val="4028178268"/>
                    </a:ext>
                  </a:extLst>
                </a:gridCol>
              </a:tblGrid>
              <a:tr h="252000">
                <a:tc>
                  <a:txBody>
                    <a:bodyPr/>
                    <a:lstStyle/>
                    <a:p>
                      <a:pPr algn="r" rtl="1">
                        <a:lnSpc>
                          <a:spcPts val="1600"/>
                        </a:lnSpc>
                      </a:pPr>
                      <a:r>
                        <a:rPr lang="ar-KW" sz="1400" b="1" i="0" u="none" baseline="0" dirty="0">
                          <a:ln>
                            <a:noFill/>
                          </a:ln>
                          <a:solidFill>
                            <a:schemeClr val="tx2"/>
                          </a:solidFill>
                          <a:latin typeface="Sakkal Majalla" panose="02000000000000000000" pitchFamily="2" charset="-78"/>
                          <a:cs typeface="Sakkal Majalla" panose="02000000000000000000" pitchFamily="2" charset="-78"/>
                        </a:rPr>
                        <a:t>كبار المساهمين</a:t>
                      </a:r>
                    </a:p>
                  </a:txBody>
                  <a:tcPr marL="0" marR="0" marT="0" marB="0" anchor="ctr">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1" i="0" u="none" baseline="0" dirty="0">
                          <a:ln>
                            <a:noFill/>
                          </a:ln>
                          <a:solidFill>
                            <a:schemeClr val="tx2"/>
                          </a:solidFill>
                          <a:latin typeface="Sakkal Majalla" panose="02000000000000000000" pitchFamily="2" charset="-78"/>
                          <a:cs typeface="Sakkal Majalla" panose="02000000000000000000" pitchFamily="2" charset="-78"/>
                        </a:rPr>
                        <a:t>النوع</a:t>
                      </a:r>
                    </a:p>
                  </a:txBody>
                  <a:tcPr marL="0" marR="0" marT="0" marB="0" anchor="ctr">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1" i="0" u="none" baseline="0" dirty="0">
                          <a:ln>
                            <a:noFill/>
                          </a:ln>
                          <a:solidFill>
                            <a:schemeClr val="tx2"/>
                          </a:solidFill>
                          <a:latin typeface="Sakkal Majalla" panose="02000000000000000000" pitchFamily="2" charset="-78"/>
                          <a:cs typeface="Sakkal Majalla" panose="02000000000000000000" pitchFamily="2" charset="-78"/>
                        </a:rPr>
                        <a:t>الحصة %</a:t>
                      </a:r>
                    </a:p>
                  </a:txBody>
                  <a:tcPr marL="0" marR="0" marT="0" marB="0" anchor="ctr">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25140667"/>
                  </a:ext>
                </a:extLst>
              </a:tr>
              <a:tr h="252000">
                <a:tc>
                  <a:txBody>
                    <a:bodyPr/>
                    <a:lstStyle/>
                    <a:p>
                      <a:pPr algn="r" rtl="1">
                        <a:lnSpc>
                          <a:spcPts val="1600"/>
                        </a:lnSpc>
                      </a:pPr>
                      <a:r>
                        <a:rPr lang="ar-KW" sz="1400" b="0" i="0" u="none" baseline="0" dirty="0">
                          <a:ln>
                            <a:noFill/>
                          </a:ln>
                          <a:latin typeface="Sakkal Majalla" panose="02000000000000000000" pitchFamily="2" charset="-78"/>
                          <a:cs typeface="Sakkal Majalla" panose="02000000000000000000" pitchFamily="2" charset="-78"/>
                        </a:rPr>
                        <a:t>شركة كويت </a:t>
                      </a:r>
                      <a:r>
                        <a:rPr lang="ar-KW" sz="1400" b="0" i="0" u="none" baseline="0" dirty="0" err="1">
                          <a:ln>
                            <a:noFill/>
                          </a:ln>
                          <a:latin typeface="Sakkal Majalla" panose="02000000000000000000" pitchFamily="2" charset="-78"/>
                          <a:cs typeface="Sakkal Majalla" panose="02000000000000000000" pitchFamily="2" charset="-78"/>
                        </a:rPr>
                        <a:t>بيلارز</a:t>
                      </a:r>
                      <a:r>
                        <a:rPr lang="ar-KW" sz="1400" b="0" i="0" u="none" baseline="0" dirty="0">
                          <a:ln>
                            <a:noFill/>
                          </a:ln>
                          <a:latin typeface="Sakkal Majalla" panose="02000000000000000000" pitchFamily="2" charset="-78"/>
                          <a:cs typeface="Sakkal Majalla" panose="02000000000000000000" pitchFamily="2" charset="-78"/>
                        </a:rPr>
                        <a:t> للاستثمار المالي</a:t>
                      </a:r>
                      <a:endParaRPr lang="ar-KW" sz="1400" dirty="0">
                        <a:ln>
                          <a:noFill/>
                        </a:ln>
                        <a:solidFill>
                          <a:schemeClr val="tx1"/>
                        </a:solidFill>
                        <a:latin typeface="Sakkal Majalla" panose="02000000000000000000" pitchFamily="2" charset="-78"/>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0" i="0" u="none" baseline="0" dirty="0">
                          <a:ln>
                            <a:noFill/>
                          </a:ln>
                          <a:latin typeface="Sakkal Majalla" panose="02000000000000000000" pitchFamily="2" charset="-78"/>
                          <a:cs typeface="Sakkal Majalla" panose="02000000000000000000" pitchFamily="2" charset="-78"/>
                        </a:rPr>
                        <a:t>مباشر</a:t>
                      </a:r>
                      <a:endParaRPr lang="ar-KW" sz="1400" dirty="0">
                        <a:ln>
                          <a:noFill/>
                        </a:ln>
                        <a:solidFill>
                          <a:schemeClr val="tx1"/>
                        </a:solidFill>
                        <a:latin typeface="Sakkal Majalla" panose="02000000000000000000" pitchFamily="2" charset="-78"/>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lvl1pPr marL="0" algn="l" defTabSz="940822" rtl="0" eaLnBrk="1" latinLnBrk="0" hangingPunct="1">
                        <a:defRPr sz="1852" kern="1200">
                          <a:solidFill>
                            <a:schemeClr val="tx1"/>
                          </a:solidFill>
                          <a:latin typeface="Helvetica Neue"/>
                          <a:cs typeface="Tahoma"/>
                        </a:defRPr>
                      </a:lvl1pPr>
                      <a:lvl2pPr marL="470412" algn="l" defTabSz="940822" rtl="0" eaLnBrk="1" latinLnBrk="0" hangingPunct="1">
                        <a:defRPr sz="1852" kern="1200">
                          <a:solidFill>
                            <a:schemeClr val="tx1"/>
                          </a:solidFill>
                          <a:latin typeface="Helvetica Neue"/>
                          <a:cs typeface="Tahoma"/>
                        </a:defRPr>
                      </a:lvl2pPr>
                      <a:lvl3pPr marL="940822" algn="l" defTabSz="940822" rtl="0" eaLnBrk="1" latinLnBrk="0" hangingPunct="1">
                        <a:defRPr sz="1852" kern="1200">
                          <a:solidFill>
                            <a:schemeClr val="tx1"/>
                          </a:solidFill>
                          <a:latin typeface="Helvetica Neue"/>
                          <a:cs typeface="Tahoma"/>
                        </a:defRPr>
                      </a:lvl3pPr>
                      <a:lvl4pPr marL="1411234" algn="l" defTabSz="940822" rtl="0" eaLnBrk="1" latinLnBrk="0" hangingPunct="1">
                        <a:defRPr sz="1852" kern="1200">
                          <a:solidFill>
                            <a:schemeClr val="tx1"/>
                          </a:solidFill>
                          <a:latin typeface="Helvetica Neue"/>
                          <a:cs typeface="Tahoma"/>
                        </a:defRPr>
                      </a:lvl4pPr>
                      <a:lvl5pPr marL="1881645" algn="l" defTabSz="940822" rtl="0" eaLnBrk="1" latinLnBrk="0" hangingPunct="1">
                        <a:defRPr sz="1852" kern="1200">
                          <a:solidFill>
                            <a:schemeClr val="tx1"/>
                          </a:solidFill>
                          <a:latin typeface="Helvetica Neue"/>
                          <a:cs typeface="Tahoma"/>
                        </a:defRPr>
                      </a:lvl5pPr>
                      <a:lvl6pPr marL="2352055" algn="l" defTabSz="940822" rtl="0" eaLnBrk="1" latinLnBrk="0" hangingPunct="1">
                        <a:defRPr sz="1852" kern="1200">
                          <a:solidFill>
                            <a:schemeClr val="tx1"/>
                          </a:solidFill>
                          <a:latin typeface="Helvetica Neue"/>
                          <a:cs typeface="Tahoma"/>
                        </a:defRPr>
                      </a:lvl6pPr>
                      <a:lvl7pPr marL="2822466" algn="l" defTabSz="940822" rtl="0" eaLnBrk="1" latinLnBrk="0" hangingPunct="1">
                        <a:defRPr sz="1852" kern="1200">
                          <a:solidFill>
                            <a:schemeClr val="tx1"/>
                          </a:solidFill>
                          <a:latin typeface="Helvetica Neue"/>
                          <a:cs typeface="Tahoma"/>
                        </a:defRPr>
                      </a:lvl7pPr>
                      <a:lvl8pPr marL="3292877" algn="l" defTabSz="940822" rtl="0" eaLnBrk="1" latinLnBrk="0" hangingPunct="1">
                        <a:defRPr sz="1852" kern="1200">
                          <a:solidFill>
                            <a:schemeClr val="tx1"/>
                          </a:solidFill>
                          <a:latin typeface="Helvetica Neue"/>
                          <a:cs typeface="Tahoma"/>
                        </a:defRPr>
                      </a:lvl8pPr>
                      <a:lvl9pPr marL="3763288" algn="l" defTabSz="940822" rtl="0" eaLnBrk="1" latinLnBrk="0" hangingPunct="1">
                        <a:defRPr sz="1852" kern="1200">
                          <a:solidFill>
                            <a:schemeClr val="tx1"/>
                          </a:solidFill>
                          <a:latin typeface="Helvetica Neue"/>
                          <a:cs typeface="Tahoma"/>
                        </a:defRPr>
                      </a:lvl9pPr>
                    </a:lstStyle>
                    <a:p>
                      <a:pPr marL="0" algn="r" defTabSz="914400" rtl="0" eaLnBrk="1" latinLnBrk="0" hangingPunct="1">
                        <a:lnSpc>
                          <a:spcPts val="1600"/>
                        </a:lnSpc>
                      </a:pPr>
                      <a:r>
                        <a:rPr lang="ar-KW" sz="1400" kern="1200" dirty="0">
                          <a:ln>
                            <a:noFill/>
                          </a:ln>
                          <a:solidFill>
                            <a:schemeClr val="tx1"/>
                          </a:solidFill>
                          <a:latin typeface="Sakkal Majalla" panose="02000000000000000000" pitchFamily="2" charset="-78"/>
                          <a:ea typeface="+mn-ea"/>
                          <a:cs typeface="Sakkal Majalla" panose="02000000000000000000" pitchFamily="2" charset="-78"/>
                        </a:rPr>
                        <a:t>29.70%</a:t>
                      </a:r>
                      <a:endParaRPr lang="en-US" sz="1400" kern="1200" dirty="0">
                        <a:ln>
                          <a:noFill/>
                        </a:ln>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41278076"/>
                  </a:ext>
                </a:extLst>
              </a:tr>
              <a:tr h="252000">
                <a:tc>
                  <a:txBody>
                    <a:bodyPr/>
                    <a:lstStyle/>
                    <a:p>
                      <a:pPr algn="r" rtl="1">
                        <a:lnSpc>
                          <a:spcPts val="1600"/>
                        </a:lnSpc>
                      </a:pPr>
                      <a:r>
                        <a:rPr lang="ar-KW" sz="1400" dirty="0">
                          <a:ln>
                            <a:noFill/>
                          </a:ln>
                          <a:solidFill>
                            <a:schemeClr val="tx1"/>
                          </a:solidFill>
                          <a:latin typeface="Sakkal Majalla" panose="02000000000000000000" pitchFamily="2" charset="-78"/>
                          <a:cs typeface="Sakkal Majalla" panose="02000000000000000000" pitchFamily="2" charset="-78"/>
                        </a:rPr>
                        <a:t>شركه </a:t>
                      </a:r>
                      <a:r>
                        <a:rPr lang="ar-KW" sz="1400" b="0" i="0" u="none" baseline="0" dirty="0">
                          <a:ln>
                            <a:noFill/>
                          </a:ln>
                          <a:latin typeface="Sakkal Majalla" panose="02000000000000000000" pitchFamily="2" charset="-78"/>
                          <a:cs typeface="Sakkal Majalla" panose="02000000000000000000" pitchFamily="2" charset="-78"/>
                        </a:rPr>
                        <a:t>المبادر</a:t>
                      </a:r>
                      <a:endParaRPr lang="ar-KW" sz="1400" dirty="0">
                        <a:ln>
                          <a:noFill/>
                        </a:ln>
                        <a:solidFill>
                          <a:schemeClr val="tx1"/>
                        </a:solidFill>
                        <a:latin typeface="Sakkal Majalla" panose="02000000000000000000" pitchFamily="2" charset="-78"/>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914400" rtl="1" eaLnBrk="1" fontAlgn="auto" latinLnBrk="0" hangingPunct="1">
                        <a:lnSpc>
                          <a:spcPts val="1600"/>
                        </a:lnSpc>
                        <a:spcBef>
                          <a:spcPts val="0"/>
                        </a:spcBef>
                        <a:spcAft>
                          <a:spcPts val="0"/>
                        </a:spcAft>
                        <a:buClrTx/>
                        <a:buSzTx/>
                        <a:buFontTx/>
                        <a:buNone/>
                        <a:tabLst/>
                        <a:defRPr/>
                      </a:pPr>
                      <a:r>
                        <a:rPr lang="ar-KW" sz="1400" b="0" i="0" u="none" baseline="0" dirty="0">
                          <a:ln>
                            <a:noFill/>
                          </a:ln>
                          <a:latin typeface="Sakkal Majalla" panose="02000000000000000000" pitchFamily="2" charset="-78"/>
                          <a:cs typeface="Sakkal Majalla" panose="02000000000000000000" pitchFamily="2" charset="-78"/>
                        </a:rPr>
                        <a:t>مباشر </a:t>
                      </a:r>
                      <a:endParaRPr lang="ar-KW" sz="1400" dirty="0">
                        <a:ln>
                          <a:noFill/>
                        </a:ln>
                        <a:solidFill>
                          <a:schemeClr val="tx1"/>
                        </a:solidFill>
                        <a:latin typeface="Sakkal Majalla" panose="02000000000000000000" pitchFamily="2" charset="-78"/>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lvl1pPr marL="0" algn="l" defTabSz="940822" rtl="0" eaLnBrk="1" latinLnBrk="0" hangingPunct="1">
                        <a:defRPr sz="1852" kern="1200">
                          <a:solidFill>
                            <a:schemeClr val="tx1"/>
                          </a:solidFill>
                          <a:latin typeface="Helvetica Neue"/>
                          <a:cs typeface="Tahoma"/>
                        </a:defRPr>
                      </a:lvl1pPr>
                      <a:lvl2pPr marL="470412" algn="l" defTabSz="940822" rtl="0" eaLnBrk="1" latinLnBrk="0" hangingPunct="1">
                        <a:defRPr sz="1852" kern="1200">
                          <a:solidFill>
                            <a:schemeClr val="tx1"/>
                          </a:solidFill>
                          <a:latin typeface="Helvetica Neue"/>
                          <a:cs typeface="Tahoma"/>
                        </a:defRPr>
                      </a:lvl2pPr>
                      <a:lvl3pPr marL="940822" algn="l" defTabSz="940822" rtl="0" eaLnBrk="1" latinLnBrk="0" hangingPunct="1">
                        <a:defRPr sz="1852" kern="1200">
                          <a:solidFill>
                            <a:schemeClr val="tx1"/>
                          </a:solidFill>
                          <a:latin typeface="Helvetica Neue"/>
                          <a:cs typeface="Tahoma"/>
                        </a:defRPr>
                      </a:lvl3pPr>
                      <a:lvl4pPr marL="1411234" algn="l" defTabSz="940822" rtl="0" eaLnBrk="1" latinLnBrk="0" hangingPunct="1">
                        <a:defRPr sz="1852" kern="1200">
                          <a:solidFill>
                            <a:schemeClr val="tx1"/>
                          </a:solidFill>
                          <a:latin typeface="Helvetica Neue"/>
                          <a:cs typeface="Tahoma"/>
                        </a:defRPr>
                      </a:lvl4pPr>
                      <a:lvl5pPr marL="1881645" algn="l" defTabSz="940822" rtl="0" eaLnBrk="1" latinLnBrk="0" hangingPunct="1">
                        <a:defRPr sz="1852" kern="1200">
                          <a:solidFill>
                            <a:schemeClr val="tx1"/>
                          </a:solidFill>
                          <a:latin typeface="Helvetica Neue"/>
                          <a:cs typeface="Tahoma"/>
                        </a:defRPr>
                      </a:lvl5pPr>
                      <a:lvl6pPr marL="2352055" algn="l" defTabSz="940822" rtl="0" eaLnBrk="1" latinLnBrk="0" hangingPunct="1">
                        <a:defRPr sz="1852" kern="1200">
                          <a:solidFill>
                            <a:schemeClr val="tx1"/>
                          </a:solidFill>
                          <a:latin typeface="Helvetica Neue"/>
                          <a:cs typeface="Tahoma"/>
                        </a:defRPr>
                      </a:lvl6pPr>
                      <a:lvl7pPr marL="2822466" algn="l" defTabSz="940822" rtl="0" eaLnBrk="1" latinLnBrk="0" hangingPunct="1">
                        <a:defRPr sz="1852" kern="1200">
                          <a:solidFill>
                            <a:schemeClr val="tx1"/>
                          </a:solidFill>
                          <a:latin typeface="Helvetica Neue"/>
                          <a:cs typeface="Tahoma"/>
                        </a:defRPr>
                      </a:lvl7pPr>
                      <a:lvl8pPr marL="3292877" algn="l" defTabSz="940822" rtl="0" eaLnBrk="1" latinLnBrk="0" hangingPunct="1">
                        <a:defRPr sz="1852" kern="1200">
                          <a:solidFill>
                            <a:schemeClr val="tx1"/>
                          </a:solidFill>
                          <a:latin typeface="Helvetica Neue"/>
                          <a:cs typeface="Tahoma"/>
                        </a:defRPr>
                      </a:lvl8pPr>
                      <a:lvl9pPr marL="3763288" algn="l" defTabSz="940822" rtl="0" eaLnBrk="1" latinLnBrk="0" hangingPunct="1">
                        <a:defRPr sz="1852" kern="1200">
                          <a:solidFill>
                            <a:schemeClr val="tx1"/>
                          </a:solidFill>
                          <a:latin typeface="Helvetica Neue"/>
                          <a:cs typeface="Tahoma"/>
                        </a:defRPr>
                      </a:lvl9pPr>
                    </a:lstStyle>
                    <a:p>
                      <a:pPr marL="0" algn="r" defTabSz="914400" rtl="0" eaLnBrk="1" latinLnBrk="0" hangingPunct="1">
                        <a:lnSpc>
                          <a:spcPts val="1600"/>
                        </a:lnSpc>
                      </a:pPr>
                      <a:r>
                        <a:rPr lang="ar-KW" sz="1400" kern="1200" dirty="0">
                          <a:ln>
                            <a:noFill/>
                          </a:ln>
                          <a:solidFill>
                            <a:schemeClr val="tx1"/>
                          </a:solidFill>
                          <a:latin typeface="Sakkal Majalla" panose="02000000000000000000" pitchFamily="2" charset="-78"/>
                          <a:ea typeface="+mn-ea"/>
                          <a:cs typeface="Sakkal Majalla" panose="02000000000000000000" pitchFamily="2" charset="-78"/>
                        </a:rPr>
                        <a:t>5.13%</a:t>
                      </a:r>
                      <a:endParaRPr lang="en-US" sz="1400" kern="1200" dirty="0">
                        <a:ln>
                          <a:noFill/>
                        </a:ln>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78604007"/>
                  </a:ext>
                </a:extLst>
              </a:tr>
            </a:tbl>
          </a:graphicData>
        </a:graphic>
      </p:graphicFrame>
      <p:graphicFrame>
        <p:nvGraphicFramePr>
          <p:cNvPr id="17" name="Table 16">
            <a:extLst>
              <a:ext uri="{FF2B5EF4-FFF2-40B4-BE49-F238E27FC236}">
                <a16:creationId xmlns:a16="http://schemas.microsoft.com/office/drawing/2014/main" id="{9F973A42-A8AA-8046-A0ED-83BAB144B799}"/>
              </a:ext>
            </a:extLst>
          </p:cNvPr>
          <p:cNvGraphicFramePr>
            <a:graphicFrameLocks noGrp="1" noChangeAspect="1"/>
          </p:cNvGraphicFramePr>
          <p:nvPr>
            <p:extLst>
              <p:ext uri="{D42A27DB-BD31-4B8C-83A1-F6EECF244321}">
                <p14:modId xmlns:p14="http://schemas.microsoft.com/office/powerpoint/2010/main" val="1556023719"/>
              </p:ext>
            </p:extLst>
          </p:nvPr>
        </p:nvGraphicFramePr>
        <p:xfrm>
          <a:off x="985974" y="2878443"/>
          <a:ext cx="3952800" cy="2438400"/>
        </p:xfrm>
        <a:graphic>
          <a:graphicData uri="http://schemas.openxmlformats.org/drawingml/2006/table">
            <a:tbl>
              <a:tblPr rtl="1" bandRow="1">
                <a:effectLst/>
                <a:tableStyleId>{2D5ABB26-0587-4C30-8999-92F81FD0307C}</a:tableStyleId>
              </a:tblPr>
              <a:tblGrid>
                <a:gridCol w="1555200">
                  <a:extLst>
                    <a:ext uri="{9D8B030D-6E8A-4147-A177-3AD203B41FA5}">
                      <a16:colId xmlns:a16="http://schemas.microsoft.com/office/drawing/2014/main" val="631215792"/>
                    </a:ext>
                  </a:extLst>
                </a:gridCol>
                <a:gridCol w="2397600">
                  <a:extLst>
                    <a:ext uri="{9D8B030D-6E8A-4147-A177-3AD203B41FA5}">
                      <a16:colId xmlns:a16="http://schemas.microsoft.com/office/drawing/2014/main" val="1804865428"/>
                    </a:ext>
                  </a:extLst>
                </a:gridCol>
              </a:tblGrid>
              <a:tr h="0">
                <a:tc>
                  <a:txBody>
                    <a:bodyPr/>
                    <a:lstStyle/>
                    <a:p>
                      <a:pPr algn="r" rtl="1">
                        <a:lnSpc>
                          <a:spcPts val="1600"/>
                        </a:lnSpc>
                      </a:pPr>
                      <a:r>
                        <a:rPr lang="ar-KW" sz="1400" b="1" i="0" u="none" kern="1200" baseline="0" dirty="0">
                          <a:solidFill>
                            <a:schemeClr val="tx1"/>
                          </a:solidFill>
                          <a:latin typeface="Sakkal Majalla" panose="02000000000000000000" pitchFamily="2" charset="-78"/>
                          <a:cs typeface="Sakkal Majalla" panose="02000000000000000000" pitchFamily="2" charset="-78"/>
                        </a:rPr>
                        <a:t>شريحة السوق المالي</a:t>
                      </a:r>
                      <a:endParaRPr lang="ar-KW" sz="1400" b="1" i="0" kern="1200" dirty="0">
                        <a:solidFill>
                          <a:schemeClr val="tx1"/>
                        </a:solidFill>
                        <a:latin typeface="Sakkal Majalla" panose="02000000000000000000" pitchFamily="2" charset="-78"/>
                        <a:ea typeface="+mn-ea"/>
                        <a:cs typeface="Sakkal Majalla" panose="02000000000000000000" pitchFamily="2" charset="-78"/>
                      </a:endParaRPr>
                    </a:p>
                  </a:txBody>
                  <a:tcPr marL="0" marR="38463" marT="0" marB="0" anchor="ctr">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0" i="0" u="none" kern="1200" baseline="0" dirty="0">
                          <a:latin typeface="Sakkal Majalla" panose="02000000000000000000" pitchFamily="2" charset="-78"/>
                          <a:cs typeface="Sakkal Majalla" panose="02000000000000000000" pitchFamily="2" charset="-78"/>
                        </a:rPr>
                        <a:t>السوق الرئيسي - بورصة الكويت</a:t>
                      </a:r>
                    </a:p>
                    <a:p>
                      <a:pPr marL="0" marR="0" algn="r" rtl="1">
                        <a:lnSpc>
                          <a:spcPts val="1600"/>
                        </a:lnSpc>
                        <a:spcBef>
                          <a:spcPts val="0"/>
                        </a:spcBef>
                        <a:spcAft>
                          <a:spcPts val="800"/>
                        </a:spcAft>
                      </a:pPr>
                      <a:r>
                        <a:rPr lang="en-IN" sz="1400" dirty="0">
                          <a:effectLst/>
                          <a:latin typeface="Sakkal Majalla" panose="02000000000000000000" pitchFamily="2" charset="-78"/>
                          <a:ea typeface="Tahoma" panose="020B0604030504040204" pitchFamily="34" charset="0"/>
                          <a:cs typeface="Sakkal Majalla" panose="02000000000000000000" pitchFamily="2" charset="-78"/>
                        </a:rPr>
                        <a:t>(Sec Code: 213)</a:t>
                      </a:r>
                      <a:endParaRPr lang="en-US" sz="1400" dirty="0">
                        <a:effectLst/>
                        <a:latin typeface="Sakkal Majalla" panose="02000000000000000000" pitchFamily="2" charset="-78"/>
                        <a:ea typeface="Tahoma" panose="020B0604030504040204" pitchFamily="34" charset="0"/>
                        <a:cs typeface="Sakkal Majalla" panose="02000000000000000000" pitchFamily="2" charset="-78"/>
                      </a:endParaRPr>
                    </a:p>
                  </a:txBody>
                  <a:tcPr marL="76927" marR="0" marT="0" marB="0" anchor="ctr">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30564499"/>
                  </a:ext>
                </a:extLst>
              </a:tr>
              <a:tr h="0">
                <a:tc>
                  <a:txBody>
                    <a:bodyPr/>
                    <a:lstStyle/>
                    <a:p>
                      <a:pPr algn="r" rtl="1">
                        <a:lnSpc>
                          <a:spcPts val="1600"/>
                        </a:lnSpc>
                      </a:pPr>
                      <a:r>
                        <a:rPr lang="ar-KW" sz="1400" b="1" i="0" u="none" kern="1200" baseline="0" dirty="0">
                          <a:solidFill>
                            <a:schemeClr val="tx1"/>
                          </a:solidFill>
                          <a:latin typeface="Sakkal Majalla" panose="02000000000000000000" pitchFamily="2" charset="-78"/>
                          <a:cs typeface="Sakkal Majalla" panose="02000000000000000000" pitchFamily="2" charset="-78"/>
                        </a:rPr>
                        <a:t>توزيعات الأرباح مقترحه لعام 2023</a:t>
                      </a:r>
                      <a:endParaRPr lang="ar-KW" sz="1400" b="1" i="0" kern="1200" dirty="0">
                        <a:solidFill>
                          <a:schemeClr val="tx1"/>
                        </a:solidFill>
                        <a:latin typeface="Sakkal Majalla" panose="02000000000000000000" pitchFamily="2" charset="-78"/>
                        <a:ea typeface="+mn-ea"/>
                        <a:cs typeface="Sakkal Majalla" panose="02000000000000000000" pitchFamily="2" charset="-78"/>
                      </a:endParaRP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0" i="0" u="none" kern="1200" baseline="0" dirty="0">
                          <a:solidFill>
                            <a:schemeClr val="tx1"/>
                          </a:solidFill>
                          <a:latin typeface="Sakkal Majalla" panose="02000000000000000000" pitchFamily="2" charset="-78"/>
                          <a:cs typeface="Sakkal Majalla" panose="02000000000000000000" pitchFamily="2" charset="-78"/>
                        </a:rPr>
                        <a:t>توزيع نقدي  -  6 فلس لكل سهم </a:t>
                      </a:r>
                    </a:p>
                  </a:txBody>
                  <a:tcPr marL="76927"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1114496"/>
                  </a:ext>
                </a:extLst>
              </a:tr>
              <a:tr h="0">
                <a:tc>
                  <a:txBody>
                    <a:bodyPr/>
                    <a:lstStyle/>
                    <a:p>
                      <a:pPr algn="r" rtl="1">
                        <a:lnSpc>
                          <a:spcPts val="1600"/>
                        </a:lnSpc>
                      </a:pPr>
                      <a:r>
                        <a:rPr lang="ar-KW" sz="1400" b="1" i="0" u="none" baseline="0" dirty="0">
                          <a:solidFill>
                            <a:schemeClr val="tx1"/>
                          </a:solidFill>
                          <a:latin typeface="Sakkal Majalla" panose="02000000000000000000" pitchFamily="2" charset="-78"/>
                          <a:cs typeface="Sakkal Majalla" panose="02000000000000000000" pitchFamily="2" charset="-78"/>
                        </a:rPr>
                        <a:t>السندات المصدرة</a:t>
                      </a: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0" i="0" u="none" baseline="0" dirty="0">
                          <a:solidFill>
                            <a:schemeClr val="tx1"/>
                          </a:solidFill>
                          <a:latin typeface="Sakkal Majalla" panose="02000000000000000000" pitchFamily="2" charset="-78"/>
                          <a:cs typeface="Sakkal Majalla" panose="02000000000000000000" pitchFamily="2" charset="-78"/>
                        </a:rPr>
                        <a:t>35,000,000 دينار كويتي سندات مالية غير مضمونة</a:t>
                      </a:r>
                      <a:endParaRPr lang="ar-KW" sz="1400" b="0" dirty="0">
                        <a:solidFill>
                          <a:schemeClr val="tx1"/>
                        </a:solidFill>
                        <a:latin typeface="Sakkal Majalla" panose="02000000000000000000" pitchFamily="2" charset="-78"/>
                        <a:cs typeface="Sakkal Majalla" panose="02000000000000000000" pitchFamily="2" charset="-78"/>
                      </a:endParaRPr>
                    </a:p>
                  </a:txBody>
                  <a:tcPr marL="76927"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89107552"/>
                  </a:ext>
                </a:extLst>
              </a:tr>
              <a:tr h="0">
                <a:tc>
                  <a:txBody>
                    <a:bodyPr/>
                    <a:lstStyle/>
                    <a:p>
                      <a:pPr algn="r" rtl="1">
                        <a:lnSpc>
                          <a:spcPts val="1600"/>
                        </a:lnSpc>
                      </a:pPr>
                      <a:r>
                        <a:rPr lang="ar-KW" sz="1400" b="1" i="0" u="none" baseline="0" dirty="0">
                          <a:solidFill>
                            <a:schemeClr val="tx1"/>
                          </a:solidFill>
                          <a:latin typeface="Sakkal Majalla" panose="02000000000000000000" pitchFamily="2" charset="-78"/>
                          <a:cs typeface="Sakkal Majalla" panose="02000000000000000000" pitchFamily="2" charset="-78"/>
                        </a:rPr>
                        <a:t>عدد الأسهم القائمة</a:t>
                      </a: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0" i="0" u="none" baseline="0" dirty="0">
                          <a:latin typeface="Sakkal Majalla" panose="02000000000000000000" pitchFamily="2" charset="-78"/>
                          <a:cs typeface="Sakkal Majalla" panose="02000000000000000000" pitchFamily="2" charset="-78"/>
                        </a:rPr>
                        <a:t>500,953,403 سهم</a:t>
                      </a:r>
                    </a:p>
                  </a:txBody>
                  <a:tcPr marL="76927"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52618787"/>
                  </a:ext>
                </a:extLst>
              </a:tr>
              <a:tr h="0">
                <a:tc>
                  <a:txBody>
                    <a:bodyPr/>
                    <a:lstStyle/>
                    <a:p>
                      <a:pPr algn="r" rtl="1">
                        <a:lnSpc>
                          <a:spcPts val="1600"/>
                        </a:lnSpc>
                      </a:pPr>
                      <a:r>
                        <a:rPr lang="ar-KW" sz="1400" b="1" i="0" u="none" baseline="0" dirty="0">
                          <a:solidFill>
                            <a:schemeClr val="tx1"/>
                          </a:solidFill>
                          <a:latin typeface="Sakkal Majalla" panose="02000000000000000000" pitchFamily="2" charset="-78"/>
                          <a:cs typeface="Sakkal Majalla" panose="02000000000000000000" pitchFamily="2" charset="-78"/>
                        </a:rPr>
                        <a:t>رأس المال المصرح به</a:t>
                      </a: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0" i="0" u="none" baseline="0" dirty="0">
                          <a:latin typeface="Sakkal Majalla" panose="02000000000000000000" pitchFamily="2" charset="-78"/>
                          <a:cs typeface="Sakkal Majalla" panose="02000000000000000000" pitchFamily="2" charset="-78"/>
                        </a:rPr>
                        <a:t>60,000,000 دينار كويتي</a:t>
                      </a:r>
                    </a:p>
                  </a:txBody>
                  <a:tcPr marL="76927"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01728335"/>
                  </a:ext>
                </a:extLst>
              </a:tr>
              <a:tr h="0">
                <a:tc>
                  <a:txBody>
                    <a:bodyPr/>
                    <a:lstStyle/>
                    <a:p>
                      <a:pPr algn="r" rtl="1">
                        <a:lnSpc>
                          <a:spcPts val="1600"/>
                        </a:lnSpc>
                      </a:pPr>
                      <a:r>
                        <a:rPr lang="ar-KW" sz="1400" b="1" i="0" u="none" baseline="0" dirty="0">
                          <a:solidFill>
                            <a:schemeClr val="tx1"/>
                          </a:solidFill>
                          <a:latin typeface="Sakkal Majalla" panose="02000000000000000000" pitchFamily="2" charset="-78"/>
                          <a:cs typeface="Sakkal Majalla" panose="02000000000000000000" pitchFamily="2" charset="-78"/>
                        </a:rPr>
                        <a:t>رأس المال المصدر</a:t>
                      </a: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914400" rtl="1" eaLnBrk="1" fontAlgn="auto" latinLnBrk="0" hangingPunct="1">
                        <a:lnSpc>
                          <a:spcPts val="1600"/>
                        </a:lnSpc>
                        <a:spcBef>
                          <a:spcPts val="0"/>
                        </a:spcBef>
                        <a:spcAft>
                          <a:spcPts val="0"/>
                        </a:spcAft>
                        <a:buClrTx/>
                        <a:buSzTx/>
                        <a:buFontTx/>
                        <a:buNone/>
                        <a:tabLst/>
                        <a:defRPr/>
                      </a:pPr>
                      <a:r>
                        <a:rPr lang="ar-KW" sz="1400" b="0" i="0" u="none" baseline="0" dirty="0">
                          <a:latin typeface="Sakkal Majalla" panose="02000000000000000000" pitchFamily="2" charset="-78"/>
                          <a:cs typeface="Sakkal Majalla" panose="02000000000000000000" pitchFamily="2" charset="-78"/>
                        </a:rPr>
                        <a:t>50,484,183.4 دينار كويتي</a:t>
                      </a:r>
                    </a:p>
                  </a:txBody>
                  <a:tcPr marL="76927"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81142122"/>
                  </a:ext>
                </a:extLst>
              </a:tr>
              <a:tr h="0">
                <a:tc>
                  <a:txBody>
                    <a:bodyPr/>
                    <a:lstStyle/>
                    <a:p>
                      <a:pPr algn="r" rtl="1">
                        <a:lnSpc>
                          <a:spcPts val="1600"/>
                        </a:lnSpc>
                      </a:pPr>
                      <a:r>
                        <a:rPr lang="ar-KW" sz="1400" b="1" i="0" u="none" baseline="0" dirty="0">
                          <a:solidFill>
                            <a:schemeClr val="tx1"/>
                          </a:solidFill>
                          <a:latin typeface="Sakkal Majalla" panose="02000000000000000000" pitchFamily="2" charset="-78"/>
                          <a:cs typeface="Sakkal Majalla" panose="02000000000000000000" pitchFamily="2" charset="-78"/>
                        </a:rPr>
                        <a:t>المدققون الماليون</a:t>
                      </a:r>
                    </a:p>
                  </a:txBody>
                  <a:tcPr marL="0" marR="38463"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rtl="1">
                        <a:lnSpc>
                          <a:spcPts val="1600"/>
                        </a:lnSpc>
                      </a:pPr>
                      <a:r>
                        <a:rPr lang="ar-KW" sz="1400" b="0" i="0" u="none" baseline="0" dirty="0">
                          <a:latin typeface="Sakkal Majalla" panose="02000000000000000000" pitchFamily="2" charset="-78"/>
                          <a:cs typeface="Sakkal Majalla" panose="02000000000000000000" pitchFamily="2" charset="-78"/>
                        </a:rPr>
                        <a:t>جرانت ثورنتون (القطامي، العيبان وشركاه) </a:t>
                      </a:r>
                      <a:r>
                        <a:rPr lang="ar-KW" sz="1400" b="0" i="0" u="none" baseline="0" dirty="0" err="1">
                          <a:latin typeface="Sakkal Majalla" panose="02000000000000000000" pitchFamily="2" charset="-78"/>
                          <a:cs typeface="Sakkal Majalla" panose="02000000000000000000" pitchFamily="2" charset="-78"/>
                        </a:rPr>
                        <a:t>وديلويت</a:t>
                      </a:r>
                      <a:r>
                        <a:rPr lang="ar-KW" sz="1400" b="0" i="0" u="none" baseline="0" dirty="0">
                          <a:latin typeface="Sakkal Majalla" panose="02000000000000000000" pitchFamily="2" charset="-78"/>
                          <a:cs typeface="Sakkal Majalla" panose="02000000000000000000" pitchFamily="2" charset="-78"/>
                        </a:rPr>
                        <a:t> (الوزان وشركاه)</a:t>
                      </a:r>
                    </a:p>
                  </a:txBody>
                  <a:tcPr marL="76927"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46859332"/>
                  </a:ext>
                </a:extLst>
              </a:tr>
              <a:tr h="0">
                <a:tc>
                  <a:txBody>
                    <a:bodyPr/>
                    <a:lstStyle/>
                    <a:p>
                      <a:pPr algn="r" rtl="1">
                        <a:lnSpc>
                          <a:spcPts val="1600"/>
                        </a:lnSpc>
                      </a:pPr>
                      <a:r>
                        <a:rPr lang="ar-KW" sz="1400" b="1" i="0" u="none" baseline="0" dirty="0">
                          <a:solidFill>
                            <a:schemeClr val="tx1"/>
                          </a:solidFill>
                          <a:latin typeface="Sakkal Majalla" panose="02000000000000000000" pitchFamily="2" charset="-78"/>
                          <a:cs typeface="Sakkal Majalla" panose="02000000000000000000" pitchFamily="2" charset="-78"/>
                        </a:rPr>
                        <a:t>الموقع الإلكتروني</a:t>
                      </a:r>
                    </a:p>
                  </a:txBody>
                  <a:tcPr marL="0" marR="38463"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rtl="0">
                        <a:lnSpc>
                          <a:spcPts val="1600"/>
                        </a:lnSpc>
                      </a:pPr>
                      <a:r>
                        <a:rPr lang="ar-KW" sz="1400" b="0" i="0" u="none" baseline="0" dirty="0">
                          <a:effectLst/>
                          <a:latin typeface="Sakkal Majalla" panose="02000000000000000000" pitchFamily="2" charset="-78"/>
                          <a:cs typeface="Sakkal Majalla" panose="02000000000000000000" pitchFamily="2" charset="-78"/>
                        </a:rPr>
                        <a:t>https://www.markaz.com/</a:t>
                      </a:r>
                      <a:endParaRPr lang="ar-KW" sz="1400" dirty="0">
                        <a:latin typeface="Sakkal Majalla" panose="02000000000000000000" pitchFamily="2" charset="-78"/>
                        <a:cs typeface="Sakkal Majalla" panose="02000000000000000000" pitchFamily="2" charset="-78"/>
                      </a:endParaRPr>
                    </a:p>
                  </a:txBody>
                  <a:tcPr marL="76927" marR="0" marT="0" marB="0" anchor="ct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60392966"/>
                  </a:ext>
                </a:extLst>
              </a:tr>
            </a:tbl>
          </a:graphicData>
        </a:graphic>
      </p:graphicFrame>
    </p:spTree>
    <p:extLst>
      <p:ext uri="{BB962C8B-B14F-4D97-AF65-F5344CB8AC3E}">
        <p14:creationId xmlns:p14="http://schemas.microsoft.com/office/powerpoint/2010/main" val="375042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DD340-A4D3-574E-B601-45BAC40823C6}"/>
              </a:ext>
            </a:extLst>
          </p:cNvPr>
          <p:cNvSpPr>
            <a:spLocks noGrp="1"/>
          </p:cNvSpPr>
          <p:nvPr>
            <p:ph type="title"/>
          </p:nvPr>
        </p:nvSpPr>
        <p:spPr/>
        <p:txBody>
          <a:bodyPr/>
          <a:lstStyle/>
          <a:p>
            <a:pPr algn="r" rtl="0" eaLnBrk="1" fontAlgn="t" hangingPunct="1">
              <a:lnSpc>
                <a:spcPts val="3400"/>
              </a:lnSpc>
              <a:spcBef>
                <a:spcPct val="0"/>
              </a:spcBef>
              <a:spcAft>
                <a:spcPct val="0"/>
              </a:spcAft>
            </a:pPr>
            <a:r>
              <a:rPr lang="ar-SA" dirty="0"/>
              <a:t>بيان إخلاء المسؤولية</a:t>
            </a:r>
            <a:endParaRPr lang="en-KW" dirty="0"/>
          </a:p>
        </p:txBody>
      </p:sp>
      <p:sp>
        <p:nvSpPr>
          <p:cNvPr id="4" name="Content Placeholder 4">
            <a:extLst>
              <a:ext uri="{FF2B5EF4-FFF2-40B4-BE49-F238E27FC236}">
                <a16:creationId xmlns:a16="http://schemas.microsoft.com/office/drawing/2014/main" id="{6E7E606B-BA91-4D4A-8E40-2EA8CAB65447}"/>
              </a:ext>
            </a:extLst>
          </p:cNvPr>
          <p:cNvSpPr txBox="1">
            <a:spLocks/>
          </p:cNvSpPr>
          <p:nvPr/>
        </p:nvSpPr>
        <p:spPr bwMode="auto">
          <a:xfrm>
            <a:off x="1008064" y="1979613"/>
            <a:ext cx="8567736" cy="29472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lnSpc>
                <a:spcPts val="1200"/>
              </a:lnSpc>
              <a:spcBef>
                <a:spcPts val="0"/>
              </a:spcBef>
              <a:spcAft>
                <a:spcPct val="0"/>
              </a:spcAft>
              <a:defRPr sz="1000" b="0">
                <a:solidFill>
                  <a:schemeClr val="tx1"/>
                </a:solidFill>
                <a:latin typeface="Helvetica" pitchFamily="2" charset="0"/>
                <a:ea typeface="+mn-ea"/>
                <a:cs typeface="+mn-cs"/>
              </a:defRPr>
            </a:lvl1pPr>
            <a:lvl2pPr marL="742950" indent="-285750" algn="l" rtl="0" eaLnBrk="1" fontAlgn="base" hangingPunct="1">
              <a:lnSpc>
                <a:spcPts val="1200"/>
              </a:lnSpc>
              <a:spcBef>
                <a:spcPts val="0"/>
              </a:spcBef>
              <a:spcAft>
                <a:spcPct val="0"/>
              </a:spcAft>
              <a:buBlip>
                <a:blip r:embed="rId2"/>
              </a:buBlip>
              <a:defRPr sz="1000" b="0">
                <a:solidFill>
                  <a:schemeClr val="tx1"/>
                </a:solidFill>
                <a:latin typeface="Helvetica" pitchFamily="2" charset="0"/>
                <a:cs typeface="+mn-cs"/>
              </a:defRPr>
            </a:lvl2pPr>
            <a:lvl3pPr marL="1143000" indent="-228600" algn="l" rtl="0" eaLnBrk="1" fontAlgn="base" hangingPunct="1">
              <a:lnSpc>
                <a:spcPts val="1200"/>
              </a:lnSpc>
              <a:spcBef>
                <a:spcPts val="0"/>
              </a:spcBef>
              <a:spcAft>
                <a:spcPct val="0"/>
              </a:spcAft>
              <a:buChar char="•"/>
              <a:defRPr sz="1000" b="0">
                <a:solidFill>
                  <a:schemeClr val="tx1"/>
                </a:solidFill>
                <a:latin typeface="Helvetica" pitchFamily="2" charset="0"/>
                <a:cs typeface="+mn-cs"/>
              </a:defRPr>
            </a:lvl3pPr>
            <a:lvl4pPr marL="1600200" indent="-228600" algn="l" rtl="0" eaLnBrk="1" fontAlgn="base" hangingPunct="1">
              <a:lnSpc>
                <a:spcPts val="1200"/>
              </a:lnSpc>
              <a:spcBef>
                <a:spcPts val="0"/>
              </a:spcBef>
              <a:spcAft>
                <a:spcPct val="0"/>
              </a:spcAft>
              <a:buChar char="–"/>
              <a:defRPr sz="1000" b="0">
                <a:solidFill>
                  <a:schemeClr val="tx1"/>
                </a:solidFill>
                <a:latin typeface="Helvetica" pitchFamily="2" charset="0"/>
                <a:cs typeface="+mn-cs"/>
              </a:defRPr>
            </a:lvl4pPr>
            <a:lvl5pPr marL="2057400" indent="-228600" algn="l" rtl="0" eaLnBrk="1" fontAlgn="base" hangingPunct="1">
              <a:lnSpc>
                <a:spcPts val="1200"/>
              </a:lnSpc>
              <a:spcBef>
                <a:spcPts val="0"/>
              </a:spcBef>
              <a:spcAft>
                <a:spcPct val="0"/>
              </a:spcAft>
              <a:buChar char="»"/>
              <a:defRPr sz="1000" b="0">
                <a:solidFill>
                  <a:schemeClr val="tx1"/>
                </a:solidFill>
                <a:latin typeface="Helvetica" pitchFamily="2" charset="0"/>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marL="0" lvl="1" indent="0" algn="justLow" rtl="1">
              <a:lnSpc>
                <a:spcPts val="1500"/>
              </a:lnSpc>
              <a:buNone/>
            </a:pPr>
            <a:r>
              <a:rPr lang="ar-EG" sz="1400" dirty="0">
                <a:solidFill>
                  <a:schemeClr val="accent1"/>
                </a:solidFill>
                <a:latin typeface="Sakkal Majalla" panose="02000000000000000000" pitchFamily="2" charset="-78"/>
                <a:cs typeface="Sakkal Majalla" panose="02000000000000000000" pitchFamily="2" charset="-78"/>
              </a:rPr>
              <a:t>هذا ال</a:t>
            </a:r>
            <a:r>
              <a:rPr lang="ar-KW" sz="1400" dirty="0">
                <a:solidFill>
                  <a:schemeClr val="accent1"/>
                </a:solidFill>
                <a:latin typeface="Sakkal Majalla" panose="02000000000000000000" pitchFamily="2" charset="-78"/>
                <a:cs typeface="Sakkal Majalla" panose="02000000000000000000" pitchFamily="2" charset="-78"/>
              </a:rPr>
              <a:t>عرض التقديمي</a:t>
            </a:r>
            <a:r>
              <a:rPr lang="ar-EG" sz="1400" dirty="0">
                <a:solidFill>
                  <a:schemeClr val="accent1"/>
                </a:solidFill>
                <a:latin typeface="Sakkal Majalla" panose="02000000000000000000" pitchFamily="2" charset="-78"/>
                <a:cs typeface="Sakkal Majalla" panose="02000000000000000000" pitchFamily="2" charset="-78"/>
              </a:rPr>
              <a:t> من إعداد شركة تشرشغيت بارتنرز لصالح المركز المالي الكويتي "المركز" </a:t>
            </a:r>
            <a:r>
              <a:rPr lang="ar-KW" sz="1400" dirty="0">
                <a:solidFill>
                  <a:schemeClr val="accent1"/>
                </a:solidFill>
                <a:latin typeface="Sakkal Majalla" panose="02000000000000000000" pitchFamily="2" charset="-78"/>
                <a:cs typeface="Sakkal Majalla" panose="02000000000000000000" pitchFamily="2" charset="-78"/>
              </a:rPr>
              <a:t>ومستثمريه</a:t>
            </a:r>
            <a:r>
              <a:rPr lang="ar-EG" sz="1400" dirty="0">
                <a:solidFill>
                  <a:schemeClr val="accent1"/>
                </a:solidFill>
                <a:latin typeface="Sakkal Majalla" panose="02000000000000000000" pitchFamily="2" charset="-78"/>
                <a:cs typeface="Sakkal Majalla" panose="02000000000000000000" pitchFamily="2" charset="-78"/>
              </a:rPr>
              <a:t>، لأغراض معلوماتية فقط. وقد يحتوي هذا العرض التقديمي على عبارات ليست حقائق تاريخية، يشار إليها باسم "بيانات تطلعية". وتم إعداد المعلومات الواردة في هذه الوثيقة لمساعدة المستثمرين المحتملين في الأصول لإجراء تقييمهم الخاص للشركة</a:t>
            </a:r>
            <a:r>
              <a:rPr lang="ar-KW" sz="1400" dirty="0">
                <a:solidFill>
                  <a:schemeClr val="accent1"/>
                </a:solidFill>
                <a:latin typeface="Sakkal Majalla" panose="02000000000000000000" pitchFamily="2" charset="-78"/>
                <a:cs typeface="Sakkal Majalla" panose="02000000000000000000" pitchFamily="2" charset="-78"/>
              </a:rPr>
              <a:t>،</a:t>
            </a:r>
            <a:r>
              <a:rPr lang="ar-EG" sz="1400" dirty="0">
                <a:solidFill>
                  <a:schemeClr val="accent1"/>
                </a:solidFill>
                <a:latin typeface="Sakkal Majalla" panose="02000000000000000000" pitchFamily="2" charset="-78"/>
                <a:cs typeface="Sakkal Majalla" panose="02000000000000000000" pitchFamily="2" charset="-78"/>
              </a:rPr>
              <a:t> ولا ندعي أنها شاملة أو تحتوي على جميع المعلومات التي قد يرغب فيها مستثمر محتمل أو فعلي. وفي حين تم بحث المعلومات الواردة في هذه الوثيقة إلى حد معقول، إلا إنه وبشكل عام قد تختلف النتائج المستقبلية الفعلية عن تلك المقترحة في البيانات التطلعية. </a:t>
            </a:r>
            <a:endParaRPr lang="ar-KW" sz="1400" dirty="0">
              <a:solidFill>
                <a:schemeClr val="accent1"/>
              </a:solidFill>
              <a:latin typeface="Sakkal Majalla" panose="02000000000000000000" pitchFamily="2" charset="-78"/>
              <a:cs typeface="Sakkal Majalla" panose="02000000000000000000" pitchFamily="2" charset="-78"/>
            </a:endParaRPr>
          </a:p>
          <a:p>
            <a:pPr marL="0" lvl="1" indent="0" algn="justLow" rtl="1">
              <a:lnSpc>
                <a:spcPts val="1500"/>
              </a:lnSpc>
              <a:buNone/>
            </a:pPr>
            <a:endParaRPr lang="ar-EG" sz="1400" dirty="0">
              <a:solidFill>
                <a:schemeClr val="accent1"/>
              </a:solidFill>
              <a:latin typeface="Sakkal Majalla" panose="02000000000000000000" pitchFamily="2" charset="-78"/>
              <a:cs typeface="Sakkal Majalla" panose="02000000000000000000" pitchFamily="2" charset="-78"/>
            </a:endParaRPr>
          </a:p>
          <a:p>
            <a:pPr marL="0" lvl="1" indent="0" algn="justLow" rtl="1">
              <a:lnSpc>
                <a:spcPts val="1500"/>
              </a:lnSpc>
              <a:buNone/>
            </a:pPr>
            <a:r>
              <a:rPr lang="ar-EG" sz="1400" dirty="0">
                <a:solidFill>
                  <a:schemeClr val="accent1"/>
                </a:solidFill>
                <a:latin typeface="Sakkal Majalla" panose="02000000000000000000" pitchFamily="2" charset="-78"/>
                <a:cs typeface="Sakkal Majalla" panose="02000000000000000000" pitchFamily="2" charset="-78"/>
              </a:rPr>
              <a:t>لا نقدم أي تعهدات بشأن دقة هذه البيانات أو التقديرات أو التوقعات. ونتوقع من المستثمرين المحتملين إجراء تحقيقات العناية الواجبة الخاصة بهم أو التشاور مع المستشار المهني بشأن هذه الأمور وجميع الأمور الأخرى ذات الصلة بالاستثمار في الشركة. ومن خلال قراءة ومراجعة المعلومات الواردة في هذه الوثيقة، يقر المستثمر ويوافق على أن شركة "المركز" و / أو الشركات التابعة لها لا تتحمل مسؤولية عن أي طرف تجاه أي خسارة أو ضرر ناتج عن استخدام المعلومات الواردة في هذه الوثيقة أو الأخطاء أو الإغفال في المعلومات الواردة في هذه الوثيقة عند اتخاذ أي قرار استثماري، سواء كانت هذه الأخطاء أو السهو ناتجة عن إهمال أو حادث أو أي سبب آخر. ولن تكون شركة "المركز" و / أو الشركات التابعة لها مسؤولة بأي حال من الأحوال تجاه أي طرف عن أي أضرار مباشرة أو غير مباشرة أو خاصة أو عرضية أو تبعية من أي نوع كانت ناتجة عن استخدام المعلومات الواردة في هذه الوثيقة. وتخلي شركة "المركز" و / أو الشركات التابعة لها على وجه التحديد مسؤوليتها عن أي ضمانات، بما في ذلك، على سبيل المثال لا الحصر، الأرباح المحتملة أو الضمنية أو معدلات العائد أو الحدود الزمنية للاستثمار. </a:t>
            </a:r>
            <a:endParaRPr lang="ar-KW" sz="1400" dirty="0">
              <a:solidFill>
                <a:schemeClr val="accent1"/>
              </a:solidFill>
              <a:latin typeface="Sakkal Majalla" panose="02000000000000000000" pitchFamily="2" charset="-78"/>
              <a:cs typeface="Sakkal Majalla" panose="02000000000000000000" pitchFamily="2" charset="-78"/>
            </a:endParaRPr>
          </a:p>
          <a:p>
            <a:pPr marL="0" lvl="1" indent="0" algn="justLow" rtl="1">
              <a:lnSpc>
                <a:spcPts val="1500"/>
              </a:lnSpc>
              <a:buNone/>
            </a:pPr>
            <a:endParaRPr lang="ar-EG" sz="1400" dirty="0">
              <a:solidFill>
                <a:schemeClr val="accent1"/>
              </a:solidFill>
              <a:latin typeface="Sakkal Majalla" panose="02000000000000000000" pitchFamily="2" charset="-78"/>
              <a:cs typeface="Sakkal Majalla" panose="02000000000000000000" pitchFamily="2" charset="-78"/>
            </a:endParaRPr>
          </a:p>
          <a:p>
            <a:pPr marL="0" lvl="1" indent="0" algn="justLow" rtl="1">
              <a:lnSpc>
                <a:spcPts val="1500"/>
              </a:lnSpc>
              <a:buNone/>
            </a:pPr>
            <a:r>
              <a:rPr lang="ar-EG" sz="1400" dirty="0">
                <a:solidFill>
                  <a:schemeClr val="accent1"/>
                </a:solidFill>
                <a:latin typeface="Sakkal Majalla" panose="02000000000000000000" pitchFamily="2" charset="-78"/>
                <a:cs typeface="Sakkal Majalla" panose="02000000000000000000" pitchFamily="2" charset="-78"/>
              </a:rPr>
              <a:t>هذه الوثيقة ("العرض التقديمي") ملكية قانونية للمركز المالي الكويتي (ش. م. ك. ع) "المركز"، الذي تنظمه هيئة أسواق المال و</a:t>
            </a:r>
            <a:r>
              <a:rPr lang="ar-KW" sz="1400" dirty="0">
                <a:solidFill>
                  <a:schemeClr val="accent1"/>
                </a:solidFill>
                <a:latin typeface="Sakkal Majalla" panose="02000000000000000000" pitchFamily="2" charset="-78"/>
                <a:cs typeface="Sakkal Majalla" panose="02000000000000000000" pitchFamily="2" charset="-78"/>
              </a:rPr>
              <a:t>بنك الكويت المركزي</a:t>
            </a:r>
            <a:r>
              <a:rPr lang="ar-EG" sz="1400" dirty="0">
                <a:solidFill>
                  <a:schemeClr val="accent1"/>
                </a:solidFill>
                <a:latin typeface="Sakkal Majalla" panose="02000000000000000000" pitchFamily="2" charset="-78"/>
                <a:cs typeface="Sakkal Majalla" panose="02000000000000000000" pitchFamily="2" charset="-78"/>
              </a:rPr>
              <a:t>. وهذه الوثيقة ومحتوياتها سرية ولا يجوز توزيعها أو إعادة إنتاجها أو نسخها كليا أو جزئيا، ولا يجوز الكشف عن أي من محتوياتها دون إذن كتابي مسبق صريح من "المركز".</a:t>
            </a:r>
          </a:p>
        </p:txBody>
      </p:sp>
      <p:sp>
        <p:nvSpPr>
          <p:cNvPr id="8" name="Rectangle 7">
            <a:extLst>
              <a:ext uri="{FF2B5EF4-FFF2-40B4-BE49-F238E27FC236}">
                <a16:creationId xmlns:a16="http://schemas.microsoft.com/office/drawing/2014/main" id="{8B3B3BE2-F612-F947-8AB9-D5DF6D0FF1EF}"/>
              </a:ext>
            </a:extLst>
          </p:cNvPr>
          <p:cNvSpPr/>
          <p:nvPr/>
        </p:nvSpPr>
        <p:spPr bwMode="auto">
          <a:xfrm>
            <a:off x="5434011" y="5599344"/>
            <a:ext cx="4141789" cy="288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rtl="1">
              <a:lnSpc>
                <a:spcPts val="1282"/>
              </a:lnSpc>
            </a:pPr>
            <a:r>
              <a:rPr lang="ar-EG" sz="1400" b="1" dirty="0">
                <a:solidFill>
                  <a:schemeClr val="tx2"/>
                </a:solidFill>
                <a:latin typeface="Sakkal Majalla" panose="02000000000000000000" pitchFamily="2" charset="-78"/>
                <a:cs typeface="Sakkal Majalla" panose="02000000000000000000" pitchFamily="2" charset="-78"/>
              </a:rPr>
              <a:t>للتواصل مع </a:t>
            </a:r>
            <a:r>
              <a:rPr lang="ar-KW" sz="1400" b="1" dirty="0">
                <a:solidFill>
                  <a:schemeClr val="tx2"/>
                </a:solidFill>
                <a:latin typeface="Sakkal Majalla" panose="02000000000000000000" pitchFamily="2" charset="-78"/>
                <a:cs typeface="Sakkal Majalla" panose="02000000000000000000" pitchFamily="2" charset="-78"/>
              </a:rPr>
              <a:t>إدارة </a:t>
            </a:r>
            <a:r>
              <a:rPr lang="ar-EG" sz="1400" b="1" dirty="0">
                <a:solidFill>
                  <a:schemeClr val="tx2"/>
                </a:solidFill>
                <a:latin typeface="Sakkal Majalla" panose="02000000000000000000" pitchFamily="2" charset="-78"/>
                <a:cs typeface="Sakkal Majalla" panose="02000000000000000000" pitchFamily="2" charset="-78"/>
              </a:rPr>
              <a:t>علاقات المستثمرين</a:t>
            </a:r>
            <a:r>
              <a:rPr lang="en-US" sz="1400" b="1" dirty="0">
                <a:solidFill>
                  <a:schemeClr val="tx2"/>
                </a:solidFill>
                <a:latin typeface="Sakkal Majalla" panose="02000000000000000000" pitchFamily="2" charset="-78"/>
                <a:cs typeface="Sakkal Majalla" panose="02000000000000000000" pitchFamily="2" charset="-78"/>
              </a:rPr>
              <a:t>:</a:t>
            </a:r>
            <a:endParaRPr lang="en-IN" sz="1400" b="1" dirty="0">
              <a:solidFill>
                <a:schemeClr val="tx2"/>
              </a:solidFill>
              <a:latin typeface="Sakkal Majalla" panose="02000000000000000000" pitchFamily="2" charset="-78"/>
              <a:cs typeface="Sakkal Majalla" panose="02000000000000000000" pitchFamily="2" charset="-78"/>
            </a:endParaRPr>
          </a:p>
        </p:txBody>
      </p:sp>
      <p:grpSp>
        <p:nvGrpSpPr>
          <p:cNvPr id="6" name="Group 5"/>
          <p:cNvGrpSpPr/>
          <p:nvPr/>
        </p:nvGrpSpPr>
        <p:grpSpPr>
          <a:xfrm>
            <a:off x="3684715" y="6152015"/>
            <a:ext cx="3527425" cy="1113865"/>
            <a:chOff x="4047935" y="6028406"/>
            <a:chExt cx="3527425" cy="1113865"/>
          </a:xfrm>
        </p:grpSpPr>
        <p:sp>
          <p:nvSpPr>
            <p:cNvPr id="5" name="Rectangle 4">
              <a:extLst>
                <a:ext uri="{FF2B5EF4-FFF2-40B4-BE49-F238E27FC236}">
                  <a16:creationId xmlns:a16="http://schemas.microsoft.com/office/drawing/2014/main" id="{AB129B8B-5B1A-2C49-A988-25FECA71AD0D}"/>
                </a:ext>
              </a:extLst>
            </p:cNvPr>
            <p:cNvSpPr>
              <a:spLocks noChangeArrowheads="1"/>
            </p:cNvSpPr>
            <p:nvPr/>
          </p:nvSpPr>
          <p:spPr bwMode="auto">
            <a:xfrm>
              <a:off x="4047935" y="6463357"/>
              <a:ext cx="3527425" cy="678914"/>
            </a:xfrm>
            <a:prstGeom prst="rect">
              <a:avLst/>
            </a:prstGeom>
            <a:noFill/>
            <a:ln w="12700">
              <a:noFill/>
              <a:round/>
              <a:headEnd/>
              <a:tailEnd/>
            </a:ln>
            <a:effectLst/>
          </p:spPr>
          <p:txBody>
            <a:bodyPr wrap="square" lIns="0" tIns="0" rIns="0" bIns="0" anchor="t" anchorCtr="0">
              <a:noAutofit/>
            </a:bodyPr>
            <a:lstStyle>
              <a:lvl1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9pPr>
            </a:lstStyle>
            <a:p>
              <a:pPr rtl="1">
                <a:lnSpc>
                  <a:spcPts val="1200"/>
                </a:lnSpc>
                <a:buClr>
                  <a:srgbClr val="000000"/>
                </a:buClr>
                <a:buSzPct val="100000"/>
              </a:pPr>
              <a:r>
                <a:rPr lang="ar-EG" altLang="en-US" sz="1200" b="1" dirty="0">
                  <a:latin typeface="Sakkal Majalla" panose="02000000000000000000" pitchFamily="2" charset="-78"/>
                  <a:ea typeface="Tahoma" panose="020B0604030504040204" pitchFamily="34" charset="0"/>
                  <a:cs typeface="Sakkal Majalla" panose="02000000000000000000" pitchFamily="2" charset="-78"/>
                </a:rPr>
                <a:t>دينا يوسف الرفاعي </a:t>
              </a:r>
              <a:endParaRPr lang="ar-SA" altLang="en-US" sz="1200" b="1"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1200"/>
                </a:lnSpc>
                <a:buClr>
                  <a:srgbClr val="000000"/>
                </a:buClr>
                <a:buSzPct val="100000"/>
              </a:pPr>
              <a:r>
                <a:rPr lang="ar-KW" altLang="en-US"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نائب الرئيس التنفيذي- علاقات المستثمرين</a:t>
              </a:r>
              <a:r>
                <a:rPr lang="ar-SA" altLang="en-US"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a:t>
              </a:r>
              <a:r>
                <a:rPr lang="ar-EG" altLang="en-US"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 </a:t>
              </a:r>
              <a:r>
                <a:rPr lang="ar-KW" altLang="en-US"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إدارة الثروات وتطوير الأعمال</a:t>
              </a:r>
            </a:p>
            <a:p>
              <a:pPr rtl="1">
                <a:lnSpc>
                  <a:spcPts val="1000"/>
                </a:lnSpc>
                <a:buClr>
                  <a:srgbClr val="000000"/>
                </a:buClr>
                <a:buSzPct val="100000"/>
              </a:pPr>
              <a:endParaRPr lang="ar-KW" altLang="en-US" sz="800" dirty="0">
                <a:solidFill>
                  <a:schemeClr val="bg2"/>
                </a:solidFill>
                <a:latin typeface="HelveticaNeueLT Arabic 55 Roman" panose="020B0604020202020204" pitchFamily="34" charset="-78"/>
                <a:ea typeface="Tahoma" panose="020B0604030504040204" pitchFamily="34" charset="0"/>
                <a:cs typeface="HelveticaNeueLT Arabic 55 Roman" panose="020B0604020202020204" pitchFamily="34" charset="-78"/>
              </a:endParaRPr>
            </a:p>
            <a:p>
              <a:pPr rtl="1">
                <a:lnSpc>
                  <a:spcPts val="1000"/>
                </a:lnSpc>
                <a:buClr>
                  <a:srgbClr val="000000"/>
                </a:buClr>
                <a:buSzPct val="100000"/>
              </a:pPr>
              <a:r>
                <a:rPr lang="en-US" altLang="en-US" sz="800" dirty="0">
                  <a:latin typeface="HelveticaNeueLT Arabic 55 Roman" panose="020B0604020202020204" pitchFamily="34" charset="-78"/>
                  <a:ea typeface="Tahoma" panose="020B0604030504040204" pitchFamily="34" charset="0"/>
                  <a:cs typeface="HelveticaNeueLT Arabic 55 Roman" panose="020B0604020202020204" pitchFamily="34" charset="-78"/>
                </a:rPr>
                <a:t>+965 2224 8000 (Ext. 2503)</a:t>
              </a:r>
              <a:endParaRPr lang="en-US" altLang="en-US" sz="800" b="1" dirty="0">
                <a:solidFill>
                  <a:srgbClr val="0070C0"/>
                </a:solidFill>
                <a:latin typeface="HelveticaNeueLT Arabic 55 Roman" panose="020B0604020202020204" pitchFamily="34" charset="-78"/>
                <a:ea typeface="Tahoma" panose="020B0604030504040204" pitchFamily="34" charset="0"/>
                <a:cs typeface="HelveticaNeueLT Arabic 55 Roman" panose="020B0604020202020204" pitchFamily="34" charset="-78"/>
              </a:endParaRPr>
            </a:p>
            <a:p>
              <a:pPr rtl="1">
                <a:lnSpc>
                  <a:spcPts val="1000"/>
                </a:lnSpc>
                <a:buClr>
                  <a:srgbClr val="000000"/>
                </a:buClr>
                <a:buSzPct val="100000"/>
              </a:pPr>
              <a:r>
                <a:rPr lang="en-IN" sz="800" dirty="0">
                  <a:solidFill>
                    <a:schemeClr val="bg2"/>
                  </a:solidFill>
                  <a:latin typeface="HelveticaNeueLT Arabic 55 Roman" panose="020B0604020202020204" pitchFamily="34" charset="-78"/>
                  <a:ea typeface="Tahoma" panose="020B0604030504040204" pitchFamily="34" charset="0"/>
                  <a:cs typeface="HelveticaNeueLT Arabic 55 Roman" panose="020B0604020202020204" pitchFamily="34" charset="-78"/>
                  <a:hlinkClick r:id="rId3">
                    <a:extLst>
                      <a:ext uri="{A12FA001-AC4F-418D-AE19-62706E023703}">
                        <ahyp:hlinkClr xmlns:ahyp="http://schemas.microsoft.com/office/drawing/2018/hyperlinkcolor" xmlns="" val="tx"/>
                      </a:ext>
                    </a:extLst>
                  </a:hlinkClick>
                </a:rPr>
                <a:t>drefai@markaz.com</a:t>
              </a:r>
              <a:endParaRPr lang="en-IN" sz="800" dirty="0">
                <a:solidFill>
                  <a:schemeClr val="bg2"/>
                </a:solidFill>
                <a:latin typeface="HelveticaNeueLT Arabic 55 Roman" panose="020B0604020202020204" pitchFamily="34" charset="-78"/>
                <a:ea typeface="Tahoma" panose="020B0604030504040204" pitchFamily="34" charset="0"/>
                <a:cs typeface="HelveticaNeueLT Arabic 55 Roman" panose="020B0604020202020204" pitchFamily="34" charset="-78"/>
              </a:endParaRPr>
            </a:p>
          </p:txBody>
        </p:sp>
        <p:pic>
          <p:nvPicPr>
            <p:cNvPr id="9" name="Picture 8" descr="A close-up of a sign&#10;&#10;Description automatically generated with low confidence">
              <a:extLst>
                <a:ext uri="{FF2B5EF4-FFF2-40B4-BE49-F238E27FC236}">
                  <a16:creationId xmlns:a16="http://schemas.microsoft.com/office/drawing/2014/main" id="{8BE118B3-A62F-C341-B7D3-D36F693E3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4312" y="6028406"/>
              <a:ext cx="911048" cy="305651"/>
            </a:xfrm>
            <a:prstGeom prst="rect">
              <a:avLst/>
            </a:prstGeom>
          </p:spPr>
        </p:pic>
      </p:grpSp>
      <p:grpSp>
        <p:nvGrpSpPr>
          <p:cNvPr id="2" name="Group 1"/>
          <p:cNvGrpSpPr/>
          <p:nvPr/>
        </p:nvGrpSpPr>
        <p:grpSpPr>
          <a:xfrm>
            <a:off x="520509" y="6028406"/>
            <a:ext cx="3527426" cy="1237474"/>
            <a:chOff x="1088263" y="5751972"/>
            <a:chExt cx="3527426" cy="1237474"/>
          </a:xfrm>
        </p:grpSpPr>
        <p:sp>
          <p:nvSpPr>
            <p:cNvPr id="12" name="Rectangle 6">
              <a:extLst>
                <a:ext uri="{FF2B5EF4-FFF2-40B4-BE49-F238E27FC236}">
                  <a16:creationId xmlns:a16="http://schemas.microsoft.com/office/drawing/2014/main" id="{CFA8A83F-CE20-BC4E-8F9B-0DD07E0517DB}"/>
                </a:ext>
              </a:extLst>
            </p:cNvPr>
            <p:cNvSpPr>
              <a:spLocks noChangeArrowheads="1"/>
            </p:cNvSpPr>
            <p:nvPr/>
          </p:nvSpPr>
          <p:spPr bwMode="auto">
            <a:xfrm>
              <a:off x="1088263" y="6310531"/>
              <a:ext cx="3527426" cy="678915"/>
            </a:xfrm>
            <a:prstGeom prst="rect">
              <a:avLst/>
            </a:prstGeom>
            <a:noFill/>
            <a:ln w="12700">
              <a:noFill/>
              <a:round/>
              <a:headEnd/>
              <a:tailEnd/>
            </a:ln>
            <a:effectLst/>
          </p:spPr>
          <p:txBody>
            <a:bodyPr wrap="square" lIns="0" tIns="0" rIns="0" bIns="0" anchor="t" anchorCtr="0">
              <a:noAutofit/>
            </a:bodyPr>
            <a:lstStyle>
              <a:lvl1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cs typeface="AR PL SungtiL GB" charset="0"/>
                </a:defRPr>
              </a:lvl9pPr>
            </a:lstStyle>
            <a:p>
              <a:pPr rtl="1">
                <a:lnSpc>
                  <a:spcPts val="1200"/>
                </a:lnSpc>
                <a:buClr>
                  <a:srgbClr val="000000"/>
                </a:buClr>
                <a:buSzPct val="100000"/>
              </a:pPr>
              <a:r>
                <a:rPr lang="ar-KW" altLang="en-US" sz="1200" b="1" dirty="0">
                  <a:latin typeface="Sakkal Majalla" panose="02000000000000000000" pitchFamily="2" charset="-78"/>
                  <a:ea typeface="Tahoma" panose="020B0604030504040204" pitchFamily="34" charset="0"/>
                  <a:cs typeface="Sakkal Majalla" panose="02000000000000000000" pitchFamily="2" charset="-78"/>
                </a:rPr>
                <a:t>رافي جوثوال</a:t>
              </a:r>
            </a:p>
            <a:p>
              <a:pPr rtl="1">
                <a:lnSpc>
                  <a:spcPts val="1200"/>
                </a:lnSpc>
                <a:buClr>
                  <a:srgbClr val="000000"/>
                </a:buClr>
                <a:buSzPct val="100000"/>
              </a:pPr>
              <a:r>
                <a:rPr lang="ar-EG" altLang="en-US"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تشرشغيت بارتنرز</a:t>
              </a:r>
            </a:p>
            <a:p>
              <a:pPr rtl="1">
                <a:lnSpc>
                  <a:spcPts val="1000"/>
                </a:lnSpc>
                <a:buClr>
                  <a:srgbClr val="000000"/>
                </a:buClr>
                <a:buSzPct val="100000"/>
              </a:pPr>
              <a:endParaRPr lang="ar-KW" altLang="en-US" sz="800" dirty="0">
                <a:latin typeface="HelveticaNeueLT Arabic 55 Roman" panose="020B0604020202020204" pitchFamily="34" charset="-78"/>
                <a:ea typeface="Tahoma" panose="020B0604030504040204" pitchFamily="34" charset="0"/>
                <a:cs typeface="HelveticaNeueLT Arabic 55 Roman" panose="020B0604020202020204" pitchFamily="34" charset="-78"/>
              </a:endParaRPr>
            </a:p>
            <a:p>
              <a:pPr rtl="1">
                <a:lnSpc>
                  <a:spcPts val="1000"/>
                </a:lnSpc>
                <a:buClr>
                  <a:srgbClr val="000000"/>
                </a:buClr>
                <a:buSzPct val="100000"/>
              </a:pPr>
              <a:r>
                <a:rPr lang="en-US" altLang="en-US" sz="800" dirty="0">
                  <a:latin typeface="HelveticaNeueLT Arabic 55 Roman" panose="020B0604020202020204" pitchFamily="34" charset="-78"/>
                  <a:ea typeface="Tahoma" panose="020B0604030504040204" pitchFamily="34" charset="0"/>
                  <a:cs typeface="HelveticaNeueLT Arabic 55 Roman" panose="020B0604020202020204" pitchFamily="34" charset="-78"/>
                </a:rPr>
                <a:t>	</a:t>
              </a:r>
              <a:r>
                <a:rPr lang="en-US" sz="800" dirty="0">
                  <a:latin typeface="HelveticaNeueLT Arabic 55 Roman" panose="020B0604020202020204" pitchFamily="34" charset="-78"/>
                  <a:ea typeface="Tahoma" panose="020B0604030504040204" pitchFamily="34" charset="0"/>
                  <a:cs typeface="HelveticaNeueLT Arabic 55 Roman" panose="020B0604020202020204" pitchFamily="34" charset="-78"/>
                </a:rPr>
                <a:t>+971 4313 2432</a:t>
              </a:r>
              <a:endParaRPr lang="ar-KW" sz="800" dirty="0">
                <a:latin typeface="HelveticaNeueLT Arabic 55 Roman" panose="020B0604020202020204" pitchFamily="34" charset="-78"/>
                <a:ea typeface="Tahoma" panose="020B0604030504040204" pitchFamily="34" charset="0"/>
                <a:cs typeface="HelveticaNeueLT Arabic 55 Roman" panose="020B0604020202020204" pitchFamily="34" charset="-78"/>
              </a:endParaRPr>
            </a:p>
            <a:p>
              <a:pPr rtl="1">
                <a:lnSpc>
                  <a:spcPts val="1000"/>
                </a:lnSpc>
                <a:buClr>
                  <a:srgbClr val="000000"/>
                </a:buClr>
                <a:buSzPct val="100000"/>
              </a:pPr>
              <a:r>
                <a:rPr lang="en-US" altLang="en-US" sz="800" dirty="0">
                  <a:solidFill>
                    <a:schemeClr val="bg2"/>
                  </a:solidFill>
                  <a:latin typeface="HelveticaNeueLT Arabic 55 Roman" panose="020B0604020202020204" pitchFamily="34" charset="-78"/>
                  <a:ea typeface="Tahoma" panose="020B0604030504040204" pitchFamily="34" charset="0"/>
                  <a:cs typeface="HelveticaNeueLT Arabic 55 Roman" panose="020B0604020202020204" pitchFamily="34" charset="-78"/>
                </a:rPr>
                <a:t>	</a:t>
              </a:r>
              <a:r>
                <a:rPr lang="en-US" sz="800" dirty="0">
                  <a:solidFill>
                    <a:schemeClr val="bg2"/>
                  </a:solidFill>
                  <a:latin typeface="HelveticaNeueLT Arabic 55 Roman" panose="020B0604020202020204" pitchFamily="34" charset="-78"/>
                  <a:ea typeface="Tahoma" panose="020B0604030504040204" pitchFamily="34" charset="0"/>
                  <a:cs typeface="HelveticaNeueLT Arabic 55 Roman" panose="020B0604020202020204" pitchFamily="34" charset="-78"/>
                  <a:hlinkClick r:id="rId5">
                    <a:extLst>
                      <a:ext uri="{A12FA001-AC4F-418D-AE19-62706E023703}">
                        <ahyp:hlinkClr xmlns:ahyp="http://schemas.microsoft.com/office/drawing/2018/hyperlinkcolor" xmlns="" val="tx"/>
                      </a:ext>
                    </a:extLst>
                  </a:hlinkClick>
                </a:rPr>
                <a:t>markaz@churchgatepartners.com</a:t>
              </a:r>
              <a:endParaRPr lang="en-US" sz="800" dirty="0">
                <a:solidFill>
                  <a:schemeClr val="bg2"/>
                </a:solidFill>
                <a:latin typeface="HelveticaNeueLT Arabic 55 Roman" panose="020B0604020202020204" pitchFamily="34" charset="-78"/>
                <a:ea typeface="Tahoma" panose="020B0604030504040204" pitchFamily="34" charset="0"/>
                <a:cs typeface="HelveticaNeueLT Arabic 55 Roman" panose="020B0604020202020204" pitchFamily="34" charset="-78"/>
              </a:endParaRPr>
            </a:p>
          </p:txBody>
        </p:sp>
        <p:pic>
          <p:nvPicPr>
            <p:cNvPr id="10" name="Picture 2" descr="Churchgate Partners">
              <a:extLst>
                <a:ext uri="{FF2B5EF4-FFF2-40B4-BE49-F238E27FC236}">
                  <a16:creationId xmlns:a16="http://schemas.microsoft.com/office/drawing/2014/main" id="{96460D67-5357-E148-8E23-141C7DB895F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52469" y="5751972"/>
              <a:ext cx="363220" cy="4292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082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82E7BF-84A5-F240-8589-F2319DE28D96}"/>
              </a:ext>
            </a:extLst>
          </p:cNvPr>
          <p:cNvSpPr>
            <a:spLocks noGrp="1"/>
          </p:cNvSpPr>
          <p:nvPr>
            <p:ph idx="1"/>
          </p:nvPr>
        </p:nvSpPr>
        <p:spPr>
          <a:xfrm>
            <a:off x="4535488" y="1979613"/>
            <a:ext cx="5040311" cy="4571999"/>
          </a:xfrm>
        </p:spPr>
        <p:txBody>
          <a:bodyPr/>
          <a:lstStyle/>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أبرز بيانات الأداء </a:t>
            </a:r>
            <a:r>
              <a:rPr lang="ar-KW" sz="1900" dirty="0">
                <a:solidFill>
                  <a:schemeClr val="accent1"/>
                </a:solidFill>
              </a:rPr>
              <a:t>لعام 2023</a:t>
            </a:r>
            <a:r>
              <a:rPr lang="ar-SA" sz="1900" dirty="0">
                <a:solidFill>
                  <a:schemeClr val="accent1"/>
                </a:solidFill>
              </a:rPr>
              <a:t> </a:t>
            </a:r>
            <a:r>
              <a:rPr lang="en-US" sz="1900" dirty="0">
                <a:solidFill>
                  <a:schemeClr val="accent1"/>
                </a:solidFill>
              </a:rPr>
              <a:t>……..…..</a:t>
            </a:r>
            <a:r>
              <a:rPr lang="ar-KW" sz="1900" dirty="0">
                <a:solidFill>
                  <a:schemeClr val="accent1"/>
                </a:solidFill>
              </a:rPr>
              <a:t>............................</a:t>
            </a:r>
            <a:r>
              <a:rPr lang="en-US" sz="1900" dirty="0">
                <a:solidFill>
                  <a:schemeClr val="accent1"/>
                </a:solidFill>
              </a:rPr>
              <a:t>..</a:t>
            </a:r>
            <a:r>
              <a:rPr lang="ar-KW"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نبذة عن "المركز"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en-US" sz="1900" dirty="0">
              <a:solidFill>
                <a:schemeClr val="accent1"/>
              </a:solidFill>
            </a:endParaRPr>
          </a:p>
          <a:p>
            <a:pPr marL="4273550" indent="-4273550">
              <a:lnSpc>
                <a:spcPts val="1400"/>
              </a:lnSpc>
              <a:spcBef>
                <a:spcPct val="0"/>
              </a:spcBef>
            </a:pPr>
            <a:r>
              <a:rPr lang="ar-SA" sz="1900" dirty="0">
                <a:solidFill>
                  <a:schemeClr val="accent1"/>
                </a:solidFill>
              </a:rPr>
              <a:t>نبذة عامة عن أنشطة الأعمال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en-US" sz="1900" dirty="0">
              <a:solidFill>
                <a:schemeClr val="accent1"/>
              </a:solidFill>
            </a:endParaRPr>
          </a:p>
          <a:p>
            <a:pPr marL="4273550" indent="-4273550">
              <a:lnSpc>
                <a:spcPts val="1400"/>
              </a:lnSpc>
              <a:spcBef>
                <a:spcPct val="0"/>
              </a:spcBef>
            </a:pPr>
            <a:r>
              <a:rPr lang="ar-SA" sz="1900" dirty="0">
                <a:solidFill>
                  <a:schemeClr val="accent1"/>
                </a:solidFill>
              </a:rPr>
              <a:t>اتجاهات الأداء المالي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en-US" sz="1900" dirty="0">
              <a:solidFill>
                <a:schemeClr val="accent1"/>
              </a:solidFill>
            </a:endParaRPr>
          </a:p>
          <a:p>
            <a:pPr marL="4273550" indent="-4273550">
              <a:lnSpc>
                <a:spcPts val="1400"/>
              </a:lnSpc>
              <a:spcBef>
                <a:spcPct val="0"/>
              </a:spcBef>
            </a:pPr>
            <a:r>
              <a:rPr lang="ar-SA" sz="1900" dirty="0">
                <a:solidFill>
                  <a:schemeClr val="accent1"/>
                </a:solidFill>
              </a:rPr>
              <a:t>المؤشرات الرئيسية للربح والخسارة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المؤشرات الرئيسية للميزانية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إدارة الأصول والخدمات المصرفية الاستثمارية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إيرادات أتعاب إدارة الأصول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العائد على الاستثمارات الرئيسية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هيكل رأس المال والعوائد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endParaRPr lang="en-US" sz="1900" dirty="0">
              <a:solidFill>
                <a:schemeClr val="accent1"/>
              </a:solidFill>
            </a:endParaRP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معلومات المساهمين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a:p>
            <a:pPr marL="4273550" indent="-4273550">
              <a:lnSpc>
                <a:spcPts val="1400"/>
              </a:lnSpc>
              <a:spcBef>
                <a:spcPct val="0"/>
              </a:spcBef>
            </a:pPr>
            <a:endParaRPr lang="ar-SA" sz="1900" dirty="0">
              <a:solidFill>
                <a:schemeClr val="accent1"/>
              </a:solidFill>
            </a:endParaRPr>
          </a:p>
          <a:p>
            <a:pPr marL="4273550" indent="-4273550">
              <a:lnSpc>
                <a:spcPts val="1400"/>
              </a:lnSpc>
              <a:spcBef>
                <a:spcPct val="0"/>
              </a:spcBef>
            </a:pPr>
            <a:r>
              <a:rPr lang="ar-SA" sz="1900" dirty="0">
                <a:solidFill>
                  <a:schemeClr val="accent1"/>
                </a:solidFill>
              </a:rPr>
              <a:t>بيان إخلاء المسؤولية </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a:t>
            </a:r>
            <a:r>
              <a:rPr lang="en-US" sz="1900" dirty="0">
                <a:solidFill>
                  <a:schemeClr val="accent1"/>
                </a:solidFill>
              </a:rPr>
              <a:t>...…</a:t>
            </a:r>
            <a:r>
              <a:rPr lang="ar-SA" sz="1900" dirty="0">
                <a:solidFill>
                  <a:schemeClr val="accent1"/>
                </a:solidFill>
              </a:rPr>
              <a:t>. </a:t>
            </a:r>
          </a:p>
        </p:txBody>
      </p:sp>
      <p:sp>
        <p:nvSpPr>
          <p:cNvPr id="3" name="Title 2">
            <a:extLst>
              <a:ext uri="{FF2B5EF4-FFF2-40B4-BE49-F238E27FC236}">
                <a16:creationId xmlns:a16="http://schemas.microsoft.com/office/drawing/2014/main" id="{1A49EED4-A488-0249-860E-64AE494CD67B}"/>
              </a:ext>
            </a:extLst>
          </p:cNvPr>
          <p:cNvSpPr>
            <a:spLocks noGrp="1"/>
          </p:cNvSpPr>
          <p:nvPr>
            <p:ph type="title"/>
          </p:nvPr>
        </p:nvSpPr>
        <p:spPr/>
        <p:txBody>
          <a:bodyPr/>
          <a:lstStyle/>
          <a:p>
            <a:pPr algn="r" rtl="0" eaLnBrk="1" fontAlgn="t" hangingPunct="1">
              <a:lnSpc>
                <a:spcPts val="3400"/>
              </a:lnSpc>
              <a:spcBef>
                <a:spcPct val="0"/>
              </a:spcBef>
              <a:spcAft>
                <a:spcPct val="0"/>
              </a:spcAft>
            </a:pPr>
            <a:r>
              <a:rPr lang="ar-SA" dirty="0"/>
              <a:t>المحتويات</a:t>
            </a:r>
            <a:endParaRPr lang="en-KW" dirty="0"/>
          </a:p>
        </p:txBody>
      </p:sp>
      <p:sp>
        <p:nvSpPr>
          <p:cNvPr id="4" name="Content Placeholder 1">
            <a:extLst>
              <a:ext uri="{FF2B5EF4-FFF2-40B4-BE49-F238E27FC236}">
                <a16:creationId xmlns:a16="http://schemas.microsoft.com/office/drawing/2014/main" id="{2639D285-CB99-664E-91D9-44E50B442214}"/>
              </a:ext>
            </a:extLst>
          </p:cNvPr>
          <p:cNvSpPr txBox="1">
            <a:spLocks/>
          </p:cNvSpPr>
          <p:nvPr/>
        </p:nvSpPr>
        <p:spPr bwMode="auto">
          <a:xfrm>
            <a:off x="4535488" y="1979613"/>
            <a:ext cx="646425" cy="457199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4-3</a:t>
            </a: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7-5</a:t>
            </a:r>
          </a:p>
          <a:p>
            <a:pPr marL="4273550" indent="-4273550">
              <a:lnSpc>
                <a:spcPts val="1400"/>
              </a:lnSpc>
              <a:spcBef>
                <a:spcPct val="0"/>
              </a:spcBef>
            </a:pPr>
            <a:endParaRPr lang="en-US" sz="1900" kern="0" dirty="0">
              <a:solidFill>
                <a:schemeClr val="accent1"/>
              </a:solidFill>
            </a:endParaRPr>
          </a:p>
          <a:p>
            <a:pPr marL="4273550" indent="-4273550">
              <a:lnSpc>
                <a:spcPts val="1400"/>
              </a:lnSpc>
              <a:spcBef>
                <a:spcPct val="0"/>
              </a:spcBef>
            </a:pPr>
            <a:r>
              <a:rPr lang="en-US" sz="1900" kern="0" dirty="0">
                <a:solidFill>
                  <a:schemeClr val="accent1"/>
                </a:solidFill>
              </a:rPr>
              <a:t>9-8</a:t>
            </a:r>
            <a:endParaRPr lang="ar-SA" sz="1900" kern="0" dirty="0">
              <a:solidFill>
                <a:schemeClr val="accent1"/>
              </a:solidFill>
            </a:endParaRPr>
          </a:p>
          <a:p>
            <a:pPr marL="4273550" indent="-4273550">
              <a:lnSpc>
                <a:spcPts val="1400"/>
              </a:lnSpc>
              <a:spcBef>
                <a:spcPct val="0"/>
              </a:spcBef>
            </a:pPr>
            <a:endParaRPr lang="en-US" sz="1900" kern="0" dirty="0">
              <a:solidFill>
                <a:schemeClr val="accent1"/>
              </a:solidFill>
            </a:endParaRPr>
          </a:p>
          <a:p>
            <a:pPr marL="4273550" indent="-4273550">
              <a:lnSpc>
                <a:spcPts val="1400"/>
              </a:lnSpc>
              <a:spcBef>
                <a:spcPct val="0"/>
              </a:spcBef>
            </a:pPr>
            <a:r>
              <a:rPr lang="en-US" sz="1900" kern="0" dirty="0">
                <a:solidFill>
                  <a:schemeClr val="accent1"/>
                </a:solidFill>
              </a:rPr>
              <a:t>11-10</a:t>
            </a:r>
            <a:endParaRPr lang="ar-SA" sz="1900" kern="0" dirty="0">
              <a:solidFill>
                <a:schemeClr val="accent1"/>
              </a:solidFill>
            </a:endParaRP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12</a:t>
            </a:r>
            <a:endParaRPr lang="ar-SA" sz="1900" kern="0" dirty="0">
              <a:solidFill>
                <a:schemeClr val="accent1"/>
              </a:solidFill>
            </a:endParaRP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13</a:t>
            </a:r>
            <a:endParaRPr lang="ar-SA" sz="1900" kern="0" dirty="0">
              <a:solidFill>
                <a:schemeClr val="accent1"/>
              </a:solidFill>
            </a:endParaRP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14</a:t>
            </a:r>
            <a:endParaRPr lang="ar-SA" sz="1900" kern="0" dirty="0">
              <a:solidFill>
                <a:schemeClr val="accent1"/>
              </a:solidFill>
            </a:endParaRP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15</a:t>
            </a:r>
            <a:endParaRPr lang="ar-SA" sz="1900" kern="0" dirty="0">
              <a:solidFill>
                <a:schemeClr val="accent1"/>
              </a:solidFill>
            </a:endParaRP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16</a:t>
            </a:r>
            <a:endParaRPr lang="ar-SA" sz="1900" kern="0" dirty="0">
              <a:solidFill>
                <a:schemeClr val="accent1"/>
              </a:solidFill>
            </a:endParaRP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17</a:t>
            </a:r>
            <a:endParaRPr lang="ar-SA" sz="1900" kern="0" dirty="0">
              <a:solidFill>
                <a:schemeClr val="accent1"/>
              </a:solidFill>
            </a:endParaRPr>
          </a:p>
          <a:p>
            <a:pPr marL="4273550" indent="-4273550">
              <a:lnSpc>
                <a:spcPts val="1400"/>
              </a:lnSpc>
              <a:spcBef>
                <a:spcPct val="0"/>
              </a:spcBef>
            </a:pPr>
            <a:endParaRPr lang="ar-SA" sz="1900" kern="0" dirty="0">
              <a:solidFill>
                <a:schemeClr val="accent1"/>
              </a:solidFill>
            </a:endParaRPr>
          </a:p>
          <a:p>
            <a:pPr marL="4273550" indent="-4273550">
              <a:lnSpc>
                <a:spcPts val="1400"/>
              </a:lnSpc>
              <a:spcBef>
                <a:spcPct val="0"/>
              </a:spcBef>
            </a:pPr>
            <a:r>
              <a:rPr lang="en-US" sz="1900" kern="0" dirty="0">
                <a:solidFill>
                  <a:schemeClr val="accent1"/>
                </a:solidFill>
              </a:rPr>
              <a:t>18</a:t>
            </a:r>
          </a:p>
          <a:p>
            <a:pPr marL="4273550" indent="-4273550">
              <a:lnSpc>
                <a:spcPts val="1400"/>
              </a:lnSpc>
              <a:spcBef>
                <a:spcPct val="0"/>
              </a:spcBef>
            </a:pPr>
            <a:endParaRPr lang="en-US" sz="1900" kern="0" dirty="0">
              <a:solidFill>
                <a:schemeClr val="accent1"/>
              </a:solidFill>
            </a:endParaRPr>
          </a:p>
          <a:p>
            <a:pPr marL="4273550" indent="-4273550">
              <a:lnSpc>
                <a:spcPts val="1400"/>
              </a:lnSpc>
              <a:spcBef>
                <a:spcPct val="0"/>
              </a:spcBef>
            </a:pPr>
            <a:r>
              <a:rPr lang="en-US" sz="1900" kern="0" dirty="0">
                <a:solidFill>
                  <a:schemeClr val="accent1"/>
                </a:solidFill>
              </a:rPr>
              <a:t>19</a:t>
            </a:r>
            <a:endParaRPr lang="ar-SA" sz="1900" kern="0" dirty="0">
              <a:solidFill>
                <a:schemeClr val="accent1"/>
              </a:solidFill>
            </a:endParaRPr>
          </a:p>
        </p:txBody>
      </p:sp>
    </p:spTree>
    <p:extLst>
      <p:ext uri="{BB962C8B-B14F-4D97-AF65-F5344CB8AC3E}">
        <p14:creationId xmlns:p14="http://schemas.microsoft.com/office/powerpoint/2010/main" val="3140828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674AEB-8070-6542-91E8-2B0574F09874}"/>
              </a:ext>
            </a:extLst>
          </p:cNvPr>
          <p:cNvSpPr>
            <a:spLocks noGrp="1"/>
          </p:cNvSpPr>
          <p:nvPr>
            <p:ph type="title"/>
          </p:nvPr>
        </p:nvSpPr>
        <p:spPr/>
        <p:txBody>
          <a:bodyPr/>
          <a:lstStyle/>
          <a:p>
            <a:r>
              <a:rPr lang="ar-SA" dirty="0"/>
              <a:t>شكراً لك</a:t>
            </a:r>
            <a:endParaRPr lang="en-US" dirty="0"/>
          </a:p>
        </p:txBody>
      </p:sp>
    </p:spTree>
    <p:extLst>
      <p:ext uri="{BB962C8B-B14F-4D97-AF65-F5344CB8AC3E}">
        <p14:creationId xmlns:p14="http://schemas.microsoft.com/office/powerpoint/2010/main" val="284434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BF8F7-8AFE-7546-AC3D-4C8584928098}"/>
              </a:ext>
            </a:extLst>
          </p:cNvPr>
          <p:cNvSpPr>
            <a:spLocks noGrp="1"/>
          </p:cNvSpPr>
          <p:nvPr>
            <p:ph type="title"/>
          </p:nvPr>
        </p:nvSpPr>
        <p:spPr/>
        <p:txBody>
          <a:bodyPr/>
          <a:lstStyle/>
          <a:p>
            <a:r>
              <a:rPr lang="ar-SA" dirty="0"/>
              <a:t>أبرز بيانات الأداء </a:t>
            </a:r>
            <a:r>
              <a:rPr lang="ar-KW" dirty="0"/>
              <a:t>لعام</a:t>
            </a:r>
            <a:r>
              <a:rPr lang="ar-SA" dirty="0"/>
              <a:t> </a:t>
            </a:r>
            <a:r>
              <a:rPr lang="ar-KW" dirty="0"/>
              <a:t>2023</a:t>
            </a:r>
            <a:endParaRPr lang="en-KW" dirty="0"/>
          </a:p>
        </p:txBody>
      </p:sp>
      <p:sp>
        <p:nvSpPr>
          <p:cNvPr id="5" name="Content Placeholder 4">
            <a:extLst>
              <a:ext uri="{FF2B5EF4-FFF2-40B4-BE49-F238E27FC236}">
                <a16:creationId xmlns:a16="http://schemas.microsoft.com/office/drawing/2014/main" id="{56A443AC-F690-F349-B5D9-8F7DB33DD15F}"/>
              </a:ext>
            </a:extLst>
          </p:cNvPr>
          <p:cNvSpPr txBox="1">
            <a:spLocks/>
          </p:cNvSpPr>
          <p:nvPr/>
        </p:nvSpPr>
        <p:spPr bwMode="auto">
          <a:xfrm>
            <a:off x="914399" y="1910653"/>
            <a:ext cx="8661400" cy="688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a:lnSpc>
                <a:spcPct val="100000"/>
              </a:lnSpc>
            </a:pPr>
            <a:r>
              <a:rPr lang="ar-KW" sz="1600" i="1" dirty="0">
                <a:solidFill>
                  <a:schemeClr val="bg2"/>
                </a:solidFill>
              </a:rPr>
              <a:t>إجمالي الأصول المدارة بلغ 1,212 مليون د.ك، بزيادة بلغ</a:t>
            </a:r>
            <a:r>
              <a:rPr lang="en-US" sz="1600" i="1" dirty="0">
                <a:solidFill>
                  <a:schemeClr val="bg2"/>
                </a:solidFill>
              </a:rPr>
              <a:t> </a:t>
            </a:r>
            <a:r>
              <a:rPr lang="ar-KW" sz="1600" i="1" dirty="0">
                <a:solidFill>
                  <a:schemeClr val="bg2"/>
                </a:solidFill>
              </a:rPr>
              <a:t> نسبتها</a:t>
            </a:r>
            <a:r>
              <a:rPr lang="en-US" sz="1600" i="1" dirty="0">
                <a:solidFill>
                  <a:schemeClr val="bg2"/>
                </a:solidFill>
              </a:rPr>
              <a:t> </a:t>
            </a:r>
            <a:r>
              <a:rPr lang="ar-KW" sz="1600" i="1" dirty="0">
                <a:solidFill>
                  <a:schemeClr val="bg2"/>
                </a:solidFill>
              </a:rPr>
              <a:t>5.03</a:t>
            </a:r>
            <a:r>
              <a:rPr lang="en-US" sz="1600" i="1" dirty="0">
                <a:solidFill>
                  <a:schemeClr val="bg2"/>
                </a:solidFill>
              </a:rPr>
              <a:t>%</a:t>
            </a:r>
            <a:r>
              <a:rPr lang="ar-KW" sz="1600" i="1" dirty="0">
                <a:solidFill>
                  <a:schemeClr val="bg2"/>
                </a:solidFill>
              </a:rPr>
              <a:t>مقارنة بديسمبر 2022</a:t>
            </a:r>
            <a:endParaRPr lang="en-IN" sz="1600" i="1" dirty="0">
              <a:solidFill>
                <a:schemeClr val="bg2"/>
              </a:solidFill>
              <a:latin typeface="Arno Pro" panose="02020502040506020403" pitchFamily="18" charset="0"/>
            </a:endParaRPr>
          </a:p>
        </p:txBody>
      </p:sp>
      <p:sp>
        <p:nvSpPr>
          <p:cNvPr id="9" name="Rounded Rectangle 16">
            <a:extLst>
              <a:ext uri="{FF2B5EF4-FFF2-40B4-BE49-F238E27FC236}">
                <a16:creationId xmlns:a16="http://schemas.microsoft.com/office/drawing/2014/main" id="{F72A27E7-E533-FA42-955B-C5876291403F}"/>
              </a:ext>
            </a:extLst>
          </p:cNvPr>
          <p:cNvSpPr/>
          <p:nvPr/>
        </p:nvSpPr>
        <p:spPr bwMode="auto">
          <a:xfrm>
            <a:off x="1008065" y="2444361"/>
            <a:ext cx="8567736" cy="252000"/>
          </a:xfrm>
          <a:prstGeom prst="roundRect">
            <a:avLst>
              <a:gd name="adj" fmla="val 8366"/>
            </a:avLst>
          </a:prstGeom>
          <a:no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200"/>
              </a:lnSpc>
              <a:spcAft>
                <a:spcPts val="0"/>
              </a:spcAft>
            </a:pPr>
            <a:r>
              <a:rPr lang="ar-KW" sz="1400" b="1" kern="0" dirty="0">
                <a:solidFill>
                  <a:schemeClr val="tx2"/>
                </a:solidFill>
                <a:latin typeface="Sakkal Majalla" panose="02000000000000000000" pitchFamily="2" charset="-78"/>
                <a:cs typeface="Sakkal Majalla" panose="02000000000000000000" pitchFamily="2" charset="-78"/>
              </a:rPr>
              <a:t>أبرز بيانات الأرباح والخسائر</a:t>
            </a:r>
            <a:endParaRPr lang="en-IN" sz="1400" b="1" kern="0" dirty="0">
              <a:solidFill>
                <a:schemeClr val="tx2"/>
              </a:solidFill>
              <a:latin typeface="Sakkal Majalla" panose="02000000000000000000" pitchFamily="2" charset="-78"/>
              <a:cs typeface="Sakkal Majalla" panose="02000000000000000000" pitchFamily="2" charset="-78"/>
            </a:endParaRPr>
          </a:p>
        </p:txBody>
      </p:sp>
      <p:sp>
        <p:nvSpPr>
          <p:cNvPr id="10" name="Rounded Rectangle 31">
            <a:extLst>
              <a:ext uri="{FF2B5EF4-FFF2-40B4-BE49-F238E27FC236}">
                <a16:creationId xmlns:a16="http://schemas.microsoft.com/office/drawing/2014/main" id="{AEED3694-5117-894F-9500-1325D63A5A59}"/>
              </a:ext>
            </a:extLst>
          </p:cNvPr>
          <p:cNvSpPr/>
          <p:nvPr/>
        </p:nvSpPr>
        <p:spPr bwMode="auto">
          <a:xfrm>
            <a:off x="7631801" y="3364444"/>
            <a:ext cx="1944000" cy="558000"/>
          </a:xfrm>
          <a:prstGeom prst="roundRect">
            <a:avLst>
              <a:gd name="adj" fmla="val 3404"/>
            </a:avLst>
          </a:prstGeom>
          <a:solidFill>
            <a:schemeClr val="bg2"/>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8.01 مليون دينار كويتي</a:t>
            </a:r>
          </a:p>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أتعاب إدارة وعمولات</a:t>
            </a:r>
            <a:endParaRPr lang="en-IN" sz="1200" b="1" kern="0" dirty="0">
              <a:solidFill>
                <a:schemeClr val="bg1"/>
              </a:solidFill>
              <a:latin typeface="Sakkal Majalla" panose="02000000000000000000" pitchFamily="2" charset="-78"/>
              <a:cs typeface="Sakkal Majalla" panose="02000000000000000000" pitchFamily="2" charset="-78"/>
            </a:endParaRPr>
          </a:p>
        </p:txBody>
      </p:sp>
      <p:sp>
        <p:nvSpPr>
          <p:cNvPr id="11" name="Rounded Rectangle 32">
            <a:extLst>
              <a:ext uri="{FF2B5EF4-FFF2-40B4-BE49-F238E27FC236}">
                <a16:creationId xmlns:a16="http://schemas.microsoft.com/office/drawing/2014/main" id="{5F522F3F-B568-D141-9357-4AD802622ACB}"/>
              </a:ext>
            </a:extLst>
          </p:cNvPr>
          <p:cNvSpPr/>
          <p:nvPr/>
        </p:nvSpPr>
        <p:spPr bwMode="auto">
          <a:xfrm>
            <a:off x="4475567" y="5661926"/>
            <a:ext cx="1944000" cy="558000"/>
          </a:xfrm>
          <a:prstGeom prst="roundRect">
            <a:avLst>
              <a:gd name="adj" fmla="val 3404"/>
            </a:avLst>
          </a:prstGeom>
          <a:noFill/>
          <a:ln w="9525" cap="sq"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en-US" sz="1200" b="1" kern="0" dirty="0">
                <a:latin typeface="Sakkal Majalla" panose="02000000000000000000" pitchFamily="2" charset="-78"/>
                <a:cs typeface="Sakkal Majalla" panose="02000000000000000000" pitchFamily="2" charset="-78"/>
              </a:rPr>
              <a:t> </a:t>
            </a:r>
            <a:r>
              <a:rPr lang="ar-KW" sz="1200" b="1" kern="0" dirty="0">
                <a:latin typeface="Sakkal Majalla" panose="02000000000000000000" pitchFamily="2" charset="-78"/>
                <a:cs typeface="Sakkal Majalla" panose="02000000000000000000" pitchFamily="2" charset="-78"/>
              </a:rPr>
              <a:t>8 فلس</a:t>
            </a:r>
          </a:p>
          <a:p>
            <a:pPr algn="ctr" rtl="1">
              <a:lnSpc>
                <a:spcPts val="1400"/>
              </a:lnSpc>
              <a:spcBef>
                <a:spcPts val="0"/>
              </a:spcBef>
              <a:spcAft>
                <a:spcPts val="0"/>
              </a:spcAft>
            </a:pPr>
            <a:r>
              <a:rPr lang="ar-KW" sz="1200" b="1" kern="0" dirty="0">
                <a:latin typeface="Sakkal Majalla" panose="02000000000000000000" pitchFamily="2" charset="-78"/>
                <a:cs typeface="Sakkal Majalla" panose="02000000000000000000" pitchFamily="2" charset="-78"/>
              </a:rPr>
              <a:t>ربحية السهم</a:t>
            </a:r>
            <a:endParaRPr lang="en-IN" sz="1200" b="1" kern="0" dirty="0">
              <a:latin typeface="Sakkal Majalla" panose="02000000000000000000" pitchFamily="2" charset="-78"/>
              <a:cs typeface="Sakkal Majalla" panose="02000000000000000000" pitchFamily="2" charset="-78"/>
            </a:endParaRPr>
          </a:p>
        </p:txBody>
      </p:sp>
      <p:sp>
        <p:nvSpPr>
          <p:cNvPr id="12" name="Rounded Rectangle 31">
            <a:extLst>
              <a:ext uri="{FF2B5EF4-FFF2-40B4-BE49-F238E27FC236}">
                <a16:creationId xmlns:a16="http://schemas.microsoft.com/office/drawing/2014/main" id="{643E7BB9-0B0D-8C4D-911A-6FCD11F9DCCB}"/>
              </a:ext>
            </a:extLst>
          </p:cNvPr>
          <p:cNvSpPr/>
          <p:nvPr/>
        </p:nvSpPr>
        <p:spPr bwMode="auto">
          <a:xfrm>
            <a:off x="6527568" y="5661926"/>
            <a:ext cx="1944000" cy="558000"/>
          </a:xfrm>
          <a:prstGeom prst="roundRect">
            <a:avLst>
              <a:gd name="adj" fmla="val 3404"/>
            </a:avLst>
          </a:prstGeom>
          <a:noFill/>
          <a:ln w="9525" cap="sq"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200" b="1" kern="0" dirty="0">
                <a:latin typeface="Sakkal Majalla" panose="02000000000000000000" pitchFamily="2" charset="-78"/>
                <a:cs typeface="Sakkal Majalla" panose="02000000000000000000" pitchFamily="2" charset="-78"/>
              </a:rPr>
              <a:t>4.15 مليون د.ك</a:t>
            </a:r>
          </a:p>
          <a:p>
            <a:pPr algn="ctr" rtl="1">
              <a:lnSpc>
                <a:spcPts val="1400"/>
              </a:lnSpc>
              <a:spcBef>
                <a:spcPts val="0"/>
              </a:spcBef>
              <a:spcAft>
                <a:spcPts val="0"/>
              </a:spcAft>
            </a:pPr>
            <a:r>
              <a:rPr lang="ar-KW" sz="1200" b="1" kern="0" dirty="0">
                <a:latin typeface="Sakkal Majalla" panose="02000000000000000000" pitchFamily="2" charset="-78"/>
                <a:cs typeface="Sakkal Majalla" panose="02000000000000000000" pitchFamily="2" charset="-78"/>
              </a:rPr>
              <a:t>صافي الربح* </a:t>
            </a:r>
          </a:p>
        </p:txBody>
      </p:sp>
      <p:sp>
        <p:nvSpPr>
          <p:cNvPr id="13" name="Rounded Rectangle 31">
            <a:extLst>
              <a:ext uri="{FF2B5EF4-FFF2-40B4-BE49-F238E27FC236}">
                <a16:creationId xmlns:a16="http://schemas.microsoft.com/office/drawing/2014/main" id="{80DDCEBC-9738-284F-80D3-0EF4D38776C0}"/>
              </a:ext>
            </a:extLst>
          </p:cNvPr>
          <p:cNvSpPr/>
          <p:nvPr/>
        </p:nvSpPr>
        <p:spPr bwMode="auto">
          <a:xfrm>
            <a:off x="5447569" y="4051964"/>
            <a:ext cx="1944000" cy="558000"/>
          </a:xfrm>
          <a:prstGeom prst="roundRect">
            <a:avLst>
              <a:gd name="adj" fmla="val 3404"/>
            </a:avLst>
          </a:prstGeom>
          <a:solidFill>
            <a:schemeClr val="tx2"/>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1.83 مليون د.ك</a:t>
            </a:r>
          </a:p>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مصادر أخرى للدخل</a:t>
            </a:r>
          </a:p>
        </p:txBody>
      </p:sp>
      <p:sp>
        <p:nvSpPr>
          <p:cNvPr id="14" name="Rounded Rectangle 30">
            <a:extLst>
              <a:ext uri="{FF2B5EF4-FFF2-40B4-BE49-F238E27FC236}">
                <a16:creationId xmlns:a16="http://schemas.microsoft.com/office/drawing/2014/main" id="{4E27CEB0-F4D7-9448-A883-532283D5F7E0}"/>
              </a:ext>
            </a:extLst>
          </p:cNvPr>
          <p:cNvSpPr/>
          <p:nvPr/>
        </p:nvSpPr>
        <p:spPr bwMode="auto">
          <a:xfrm>
            <a:off x="1015073" y="3665383"/>
            <a:ext cx="2003274" cy="1332590"/>
          </a:xfrm>
          <a:prstGeom prst="roundRect">
            <a:avLst>
              <a:gd name="adj" fmla="val 3404"/>
            </a:avLst>
          </a:prstGeom>
          <a:noFill/>
          <a:ln w="9525" cap="sq"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200" b="1" kern="0" dirty="0">
                <a:latin typeface="Sakkal Majalla" panose="02000000000000000000" pitchFamily="2" charset="-78"/>
                <a:cs typeface="Sakkal Majalla" panose="02000000000000000000" pitchFamily="2" charset="-78"/>
              </a:rPr>
              <a:t>انخفضت اتعاب الإدارة والعمولات بنسبة 37%، من 9.3 مليون د.ك في عام 2022 الى 5.9 مليون د.ك في عام 2023.  </a:t>
            </a:r>
          </a:p>
        </p:txBody>
      </p:sp>
      <p:sp>
        <p:nvSpPr>
          <p:cNvPr id="15" name="Rounded Rectangle 31">
            <a:extLst>
              <a:ext uri="{FF2B5EF4-FFF2-40B4-BE49-F238E27FC236}">
                <a16:creationId xmlns:a16="http://schemas.microsoft.com/office/drawing/2014/main" id="{166081D7-905F-A24E-8C63-6BBF07215979}"/>
              </a:ext>
            </a:extLst>
          </p:cNvPr>
          <p:cNvSpPr/>
          <p:nvPr/>
        </p:nvSpPr>
        <p:spPr bwMode="auto">
          <a:xfrm>
            <a:off x="7631801" y="4051964"/>
            <a:ext cx="1944000" cy="558000"/>
          </a:xfrm>
          <a:prstGeom prst="roundRect">
            <a:avLst>
              <a:gd name="adj" fmla="val 3404"/>
            </a:avLst>
          </a:prstGeom>
          <a:solidFill>
            <a:schemeClr val="bg2"/>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أتعاب إدارة الأصول 7.17 مليون د.ك</a:t>
            </a:r>
          </a:p>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رسوم الخدمات المصرفية 0.84 مليون د.ك</a:t>
            </a:r>
          </a:p>
        </p:txBody>
      </p:sp>
      <p:sp>
        <p:nvSpPr>
          <p:cNvPr id="16" name="Rounded Rectangle 31">
            <a:extLst>
              <a:ext uri="{FF2B5EF4-FFF2-40B4-BE49-F238E27FC236}">
                <a16:creationId xmlns:a16="http://schemas.microsoft.com/office/drawing/2014/main" id="{FD21EC39-A880-9B41-8417-8C0D0244CF3D}"/>
              </a:ext>
            </a:extLst>
          </p:cNvPr>
          <p:cNvSpPr/>
          <p:nvPr/>
        </p:nvSpPr>
        <p:spPr bwMode="auto">
          <a:xfrm>
            <a:off x="3371336" y="3364444"/>
            <a:ext cx="1947600" cy="558000"/>
          </a:xfrm>
          <a:prstGeom prst="roundRect">
            <a:avLst>
              <a:gd name="adj" fmla="val 3404"/>
            </a:avLst>
          </a:prstGeom>
          <a:solidFill>
            <a:schemeClr val="accent1"/>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 16.48 مليون د.ك</a:t>
            </a:r>
          </a:p>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العائد من الاستثمارات الرئيسية</a:t>
            </a:r>
            <a:endParaRPr lang="en-IN" sz="1200" b="1" kern="0" dirty="0">
              <a:solidFill>
                <a:schemeClr val="bg1"/>
              </a:solidFill>
              <a:latin typeface="Sakkal Majalla" panose="02000000000000000000" pitchFamily="2" charset="-78"/>
              <a:cs typeface="Sakkal Majalla" panose="02000000000000000000" pitchFamily="2" charset="-78"/>
            </a:endParaRPr>
          </a:p>
        </p:txBody>
      </p:sp>
      <p:cxnSp>
        <p:nvCxnSpPr>
          <p:cNvPr id="19" name="Connector: Elbow 18">
            <a:extLst>
              <a:ext uri="{FF2B5EF4-FFF2-40B4-BE49-F238E27FC236}">
                <a16:creationId xmlns:a16="http://schemas.microsoft.com/office/drawing/2014/main" id="{0CAD7CB9-26D2-8143-A812-210E596FB977}"/>
              </a:ext>
            </a:extLst>
          </p:cNvPr>
          <p:cNvCxnSpPr>
            <a:cxnSpLocks/>
          </p:cNvCxnSpPr>
          <p:nvPr/>
        </p:nvCxnSpPr>
        <p:spPr bwMode="auto">
          <a:xfrm rot="10800000" flipV="1">
            <a:off x="4341301" y="3075090"/>
            <a:ext cx="1096988" cy="289354"/>
          </a:xfrm>
          <a:prstGeom prst="bentConnector2">
            <a:avLst/>
          </a:prstGeom>
          <a:ln w="9525">
            <a:solidFill>
              <a:schemeClr val="bg2"/>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 name="Connector: Elbow 20">
            <a:extLst>
              <a:ext uri="{FF2B5EF4-FFF2-40B4-BE49-F238E27FC236}">
                <a16:creationId xmlns:a16="http://schemas.microsoft.com/office/drawing/2014/main" id="{5DB3413B-D1F1-6142-88F0-BDD8F059FD4E}"/>
              </a:ext>
            </a:extLst>
          </p:cNvPr>
          <p:cNvCxnSpPr>
            <a:cxnSpLocks/>
          </p:cNvCxnSpPr>
          <p:nvPr/>
        </p:nvCxnSpPr>
        <p:spPr bwMode="auto">
          <a:xfrm>
            <a:off x="7353714" y="3075090"/>
            <a:ext cx="1195526" cy="274689"/>
          </a:xfrm>
          <a:prstGeom prst="bentConnector2">
            <a:avLst/>
          </a:prstGeom>
          <a:ln w="9525">
            <a:solidFill>
              <a:schemeClr val="bg2"/>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B1A4F148-5E7B-934C-85CD-80EC3D524A87}"/>
              </a:ext>
            </a:extLst>
          </p:cNvPr>
          <p:cNvSpPr txBox="1"/>
          <p:nvPr/>
        </p:nvSpPr>
        <p:spPr>
          <a:xfrm>
            <a:off x="1008060" y="6439779"/>
            <a:ext cx="8567739" cy="169596"/>
          </a:xfrm>
          <a:prstGeom prst="rect">
            <a:avLst/>
          </a:prstGeom>
          <a:noFill/>
        </p:spPr>
        <p:txBody>
          <a:bodyPr wrap="square" lIns="0" tIns="0" rIns="0" bIns="0" rtlCol="0" anchor="b" anchorCtr="0">
            <a:noAutofit/>
          </a:bodyPr>
          <a:lstStyle>
            <a:defPPr>
              <a:defRPr lang="en-US"/>
            </a:defPPr>
            <a:lvl1pPr algn="l">
              <a:lnSpc>
                <a:spcPts val="1400"/>
              </a:lnSpc>
              <a:defRPr sz="900">
                <a:latin typeface="+mj-lt"/>
              </a:defRPr>
            </a:lvl1pPr>
          </a:lstStyle>
          <a:p>
            <a:pPr algn="r" rtl="1">
              <a:lnSpc>
                <a:spcPts val="1200"/>
              </a:lnSpc>
            </a:pPr>
            <a:r>
              <a:rPr lang="ar-KW" sz="1000" i="1" dirty="0">
                <a:latin typeface="Sakkal Majalla" panose="02000000000000000000" pitchFamily="2" charset="-78"/>
                <a:cs typeface="Sakkal Majalla" panose="02000000000000000000" pitchFamily="2" charset="-78"/>
              </a:rPr>
              <a:t>*صافي الربح الخاص بمالكي الشركة الأم</a:t>
            </a:r>
          </a:p>
        </p:txBody>
      </p:sp>
      <p:sp>
        <p:nvSpPr>
          <p:cNvPr id="22" name="Rounded Rectangle 30">
            <a:extLst>
              <a:ext uri="{FF2B5EF4-FFF2-40B4-BE49-F238E27FC236}">
                <a16:creationId xmlns:a16="http://schemas.microsoft.com/office/drawing/2014/main" id="{228A19AC-4B54-354B-A0DB-453C27FA2638}"/>
              </a:ext>
            </a:extLst>
          </p:cNvPr>
          <p:cNvSpPr/>
          <p:nvPr/>
        </p:nvSpPr>
        <p:spPr bwMode="auto">
          <a:xfrm>
            <a:off x="5447569" y="2798206"/>
            <a:ext cx="1944000" cy="558000"/>
          </a:xfrm>
          <a:prstGeom prst="roundRect">
            <a:avLst>
              <a:gd name="adj" fmla="val 3404"/>
            </a:avLst>
          </a:prstGeom>
          <a:solidFill>
            <a:schemeClr val="bg1"/>
          </a:solidFill>
          <a:ln w="9525" cap="sq"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200" b="1" kern="0" dirty="0">
                <a:latin typeface="Sakkal Majalla" panose="02000000000000000000" pitchFamily="2" charset="-78"/>
                <a:cs typeface="Sakkal Majalla" panose="02000000000000000000" pitchFamily="2" charset="-78"/>
              </a:rPr>
              <a:t>26.32 مليون دينار كويتي</a:t>
            </a:r>
          </a:p>
          <a:p>
            <a:pPr algn="ctr" rtl="1">
              <a:lnSpc>
                <a:spcPts val="1400"/>
              </a:lnSpc>
              <a:spcBef>
                <a:spcPts val="0"/>
              </a:spcBef>
              <a:spcAft>
                <a:spcPts val="0"/>
              </a:spcAft>
            </a:pPr>
            <a:r>
              <a:rPr lang="ar-KW" sz="1200" b="1" kern="0" dirty="0">
                <a:latin typeface="Sakkal Majalla" panose="02000000000000000000" pitchFamily="2" charset="-78"/>
                <a:cs typeface="Sakkal Majalla" panose="02000000000000000000" pitchFamily="2" charset="-78"/>
              </a:rPr>
              <a:t>إجمالي الإيرادات</a:t>
            </a:r>
            <a:endParaRPr lang="en-IN" sz="1200" b="1" kern="0" dirty="0">
              <a:latin typeface="Sakkal Majalla" panose="02000000000000000000" pitchFamily="2" charset="-78"/>
              <a:cs typeface="Sakkal Majalla" panose="02000000000000000000" pitchFamily="2" charset="-78"/>
            </a:endParaRPr>
          </a:p>
        </p:txBody>
      </p:sp>
      <p:cxnSp>
        <p:nvCxnSpPr>
          <p:cNvPr id="23" name="Straight Connector 22">
            <a:extLst>
              <a:ext uri="{FF2B5EF4-FFF2-40B4-BE49-F238E27FC236}">
                <a16:creationId xmlns:a16="http://schemas.microsoft.com/office/drawing/2014/main" id="{2885F540-47B6-1C46-B404-330E18B2B08D}"/>
              </a:ext>
            </a:extLst>
          </p:cNvPr>
          <p:cNvCxnSpPr>
            <a:cxnSpLocks/>
          </p:cNvCxnSpPr>
          <p:nvPr/>
        </p:nvCxnSpPr>
        <p:spPr bwMode="auto">
          <a:xfrm>
            <a:off x="3144755" y="3364444"/>
            <a:ext cx="0" cy="1934469"/>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3F196EC6-8949-5149-B4DD-B28978773A1D}"/>
              </a:ext>
            </a:extLst>
          </p:cNvPr>
          <p:cNvCxnSpPr>
            <a:cxnSpLocks/>
          </p:cNvCxnSpPr>
          <p:nvPr/>
        </p:nvCxnSpPr>
        <p:spPr bwMode="auto">
          <a:xfrm flipH="1" flipV="1">
            <a:off x="3018347" y="4330964"/>
            <a:ext cx="126408" cy="714"/>
          </a:xfrm>
          <a:prstGeom prst="line">
            <a:avLst/>
          </a:prstGeom>
          <a:solidFill>
            <a:schemeClr val="accent1"/>
          </a:solidFill>
          <a:ln w="9525" cap="flat" cmpd="sng" algn="ctr">
            <a:solidFill>
              <a:schemeClr val="bg2"/>
            </a:solidFill>
            <a:prstDash val="solid"/>
            <a:round/>
            <a:headEnd type="none" w="med" len="med"/>
            <a:tailEnd type="triangle" w="lg" len="lg"/>
          </a:ln>
          <a:effectLst/>
        </p:spPr>
      </p:cxnSp>
      <p:cxnSp>
        <p:nvCxnSpPr>
          <p:cNvPr id="25" name="Straight Connector 24">
            <a:extLst>
              <a:ext uri="{FF2B5EF4-FFF2-40B4-BE49-F238E27FC236}">
                <a16:creationId xmlns:a16="http://schemas.microsoft.com/office/drawing/2014/main" id="{5C6C2C9D-1044-3449-8EAE-E4F4D56FA594}"/>
              </a:ext>
            </a:extLst>
          </p:cNvPr>
          <p:cNvCxnSpPr>
            <a:cxnSpLocks/>
          </p:cNvCxnSpPr>
          <p:nvPr/>
        </p:nvCxnSpPr>
        <p:spPr bwMode="auto">
          <a:xfrm>
            <a:off x="3371336" y="5478751"/>
            <a:ext cx="620446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68A5541-45E2-3C4C-AAE5-4BF31B24F111}"/>
              </a:ext>
            </a:extLst>
          </p:cNvPr>
          <p:cNvCxnSpPr>
            <a:cxnSpLocks/>
          </p:cNvCxnSpPr>
          <p:nvPr/>
        </p:nvCxnSpPr>
        <p:spPr bwMode="auto">
          <a:xfrm>
            <a:off x="6473567" y="5483623"/>
            <a:ext cx="0" cy="123552"/>
          </a:xfrm>
          <a:prstGeom prst="line">
            <a:avLst/>
          </a:prstGeom>
          <a:solidFill>
            <a:schemeClr val="accent1"/>
          </a:solidFill>
          <a:ln w="9525" cap="flat" cmpd="sng" algn="ctr">
            <a:solidFill>
              <a:schemeClr val="bg2"/>
            </a:solidFill>
            <a:prstDash val="solid"/>
            <a:round/>
            <a:headEnd type="none" w="med" len="med"/>
            <a:tailEnd type="triangle" w="lg" len="lg"/>
          </a:ln>
          <a:effectLst/>
        </p:spPr>
      </p:cxnSp>
      <p:cxnSp>
        <p:nvCxnSpPr>
          <p:cNvPr id="27" name="Straight Connector 26">
            <a:extLst>
              <a:ext uri="{FF2B5EF4-FFF2-40B4-BE49-F238E27FC236}">
                <a16:creationId xmlns:a16="http://schemas.microsoft.com/office/drawing/2014/main" id="{D6D8EC08-335E-DF4A-B59E-71DCC0318B7C}"/>
              </a:ext>
            </a:extLst>
          </p:cNvPr>
          <p:cNvCxnSpPr>
            <a:cxnSpLocks/>
          </p:cNvCxnSpPr>
          <p:nvPr/>
        </p:nvCxnSpPr>
        <p:spPr bwMode="auto">
          <a:xfrm>
            <a:off x="6419569" y="3364444"/>
            <a:ext cx="0" cy="687520"/>
          </a:xfrm>
          <a:prstGeom prst="line">
            <a:avLst/>
          </a:prstGeom>
          <a:solidFill>
            <a:schemeClr val="accent1"/>
          </a:solidFill>
          <a:ln w="9525" cap="flat" cmpd="sng" algn="ctr">
            <a:solidFill>
              <a:schemeClr val="bg2"/>
            </a:solidFill>
            <a:prstDash val="solid"/>
            <a:round/>
            <a:headEnd type="none" w="lg" len="med"/>
            <a:tailEnd type="triangle" w="med" len="med"/>
          </a:ln>
          <a:effectLst/>
        </p:spPr>
      </p:cxnSp>
      <p:sp>
        <p:nvSpPr>
          <p:cNvPr id="28" name="Rounded Rectangle 31">
            <a:extLst>
              <a:ext uri="{FF2B5EF4-FFF2-40B4-BE49-F238E27FC236}">
                <a16:creationId xmlns:a16="http://schemas.microsoft.com/office/drawing/2014/main" id="{6825BA9C-A792-EF4F-B7B9-D7B34BD209C4}"/>
              </a:ext>
            </a:extLst>
          </p:cNvPr>
          <p:cNvSpPr/>
          <p:nvPr/>
        </p:nvSpPr>
        <p:spPr bwMode="auto">
          <a:xfrm>
            <a:off x="3371336" y="4051964"/>
            <a:ext cx="1947600" cy="684078"/>
          </a:xfrm>
          <a:prstGeom prst="roundRect">
            <a:avLst>
              <a:gd name="adj" fmla="val 3404"/>
            </a:avLst>
          </a:prstGeom>
          <a:solidFill>
            <a:schemeClr val="accent1"/>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12.47 مليون د.ك ربح من الاستثمارات</a:t>
            </a:r>
          </a:p>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2.46 مليون د.ك فوائد وتوزيعات أرباح</a:t>
            </a:r>
          </a:p>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2.19</a:t>
            </a:r>
            <a:r>
              <a:rPr lang="en-US" sz="1200" b="1" kern="0" dirty="0">
                <a:solidFill>
                  <a:schemeClr val="bg1"/>
                </a:solidFill>
                <a:latin typeface="Sakkal Majalla" panose="02000000000000000000" pitchFamily="2" charset="-78"/>
                <a:cs typeface="Sakkal Majalla" panose="02000000000000000000" pitchFamily="2" charset="-78"/>
              </a:rPr>
              <a:t> </a:t>
            </a:r>
            <a:r>
              <a:rPr lang="ar-KW" sz="1200" b="1" kern="0" dirty="0">
                <a:solidFill>
                  <a:schemeClr val="bg1"/>
                </a:solidFill>
                <a:latin typeface="Sakkal Majalla" panose="02000000000000000000" pitchFamily="2" charset="-78"/>
                <a:cs typeface="Sakkal Majalla" panose="02000000000000000000" pitchFamily="2" charset="-78"/>
              </a:rPr>
              <a:t>مليون د.ك صافي ايرادات تاجير</a:t>
            </a:r>
          </a:p>
        </p:txBody>
      </p:sp>
      <p:sp>
        <p:nvSpPr>
          <p:cNvPr id="29" name="Rounded Rectangle 31">
            <a:extLst>
              <a:ext uri="{FF2B5EF4-FFF2-40B4-BE49-F238E27FC236}">
                <a16:creationId xmlns:a16="http://schemas.microsoft.com/office/drawing/2014/main" id="{E66304E8-6723-8B46-997C-E866459C87EC}"/>
              </a:ext>
            </a:extLst>
          </p:cNvPr>
          <p:cNvSpPr/>
          <p:nvPr/>
        </p:nvSpPr>
        <p:spPr bwMode="auto">
          <a:xfrm>
            <a:off x="3371336" y="4836664"/>
            <a:ext cx="1947600" cy="558000"/>
          </a:xfrm>
          <a:prstGeom prst="roundRect">
            <a:avLst>
              <a:gd name="adj" fmla="val 3404"/>
            </a:avLst>
          </a:prstGeom>
          <a:solidFill>
            <a:schemeClr val="accent1"/>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endParaRPr lang="ar-KW" sz="1200" b="1" kern="0" dirty="0">
              <a:solidFill>
                <a:schemeClr val="bg1"/>
              </a:solidFill>
              <a:latin typeface="Sakkal Majalla" panose="02000000000000000000" pitchFamily="2" charset="-78"/>
              <a:cs typeface="Sakkal Majalla" panose="02000000000000000000" pitchFamily="2" charset="-78"/>
            </a:endParaRPr>
          </a:p>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خسارة من أصول مالية</a:t>
            </a:r>
          </a:p>
          <a:p>
            <a:pPr algn="ctr" rtl="1">
              <a:lnSpc>
                <a:spcPts val="1400"/>
              </a:lnSpc>
              <a:spcBef>
                <a:spcPts val="0"/>
              </a:spcBef>
              <a:spcAft>
                <a:spcPts val="0"/>
              </a:spcAft>
            </a:pPr>
            <a:r>
              <a:rPr lang="ar-KW" sz="1200" b="1" kern="0" dirty="0">
                <a:solidFill>
                  <a:schemeClr val="bg1"/>
                </a:solidFill>
                <a:latin typeface="Sakkal Majalla" panose="02000000000000000000" pitchFamily="2" charset="-78"/>
                <a:cs typeface="Sakkal Majalla" panose="02000000000000000000" pitchFamily="2" charset="-78"/>
              </a:rPr>
              <a:t>  (0.64) مليون د.ك</a:t>
            </a:r>
          </a:p>
          <a:p>
            <a:pPr algn="ctr" rtl="1">
              <a:lnSpc>
                <a:spcPts val="1400"/>
              </a:lnSpc>
              <a:spcBef>
                <a:spcPts val="0"/>
              </a:spcBef>
              <a:spcAft>
                <a:spcPts val="0"/>
              </a:spcAft>
            </a:pPr>
            <a:endParaRPr lang="ar-KW" sz="1200" b="1" kern="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621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4349FD-BA46-654F-8CA7-E8AC61745572}"/>
              </a:ext>
            </a:extLst>
          </p:cNvPr>
          <p:cNvSpPr>
            <a:spLocks noGrp="1"/>
          </p:cNvSpPr>
          <p:nvPr>
            <p:ph type="title"/>
          </p:nvPr>
        </p:nvSpPr>
        <p:spPr/>
        <p:txBody>
          <a:bodyPr/>
          <a:lstStyle/>
          <a:p>
            <a:r>
              <a:rPr lang="ar-SA" dirty="0"/>
              <a:t>أبرز بيانات الأداء </a:t>
            </a:r>
            <a:r>
              <a:rPr lang="ar-KW" dirty="0" smtClean="0"/>
              <a:t>لعام 2023</a:t>
            </a:r>
            <a:endParaRPr lang="en-KW" dirty="0"/>
          </a:p>
        </p:txBody>
      </p:sp>
      <p:sp>
        <p:nvSpPr>
          <p:cNvPr id="4" name="Content Placeholder 4">
            <a:extLst>
              <a:ext uri="{FF2B5EF4-FFF2-40B4-BE49-F238E27FC236}">
                <a16:creationId xmlns:a16="http://schemas.microsoft.com/office/drawing/2014/main" id="{87DE66B9-38DE-D54D-9CDF-890AAC395EB9}"/>
              </a:ext>
            </a:extLst>
          </p:cNvPr>
          <p:cNvSpPr txBox="1">
            <a:spLocks/>
          </p:cNvSpPr>
          <p:nvPr/>
        </p:nvSpPr>
        <p:spPr bwMode="auto">
          <a:xfrm>
            <a:off x="660400" y="1800063"/>
            <a:ext cx="8991600" cy="11687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marL="0" lvl="0" indent="0">
              <a:lnSpc>
                <a:spcPts val="2400"/>
              </a:lnSpc>
              <a:spcAft>
                <a:spcPts val="0"/>
              </a:spcAft>
              <a:defRPr/>
            </a:pPr>
            <a:r>
              <a:rPr lang="ar-KW" sz="1600" i="1" dirty="0">
                <a:solidFill>
                  <a:schemeClr val="bg2"/>
                </a:solidFill>
              </a:rPr>
              <a:t>بلغت الأصول المدارة من قبل "المركز" 1.212 مليار د.ك في عام 2023</a:t>
            </a:r>
          </a:p>
          <a:p>
            <a:pPr marL="0" lvl="0" indent="0">
              <a:lnSpc>
                <a:spcPts val="2400"/>
              </a:lnSpc>
              <a:spcAft>
                <a:spcPts val="0"/>
              </a:spcAft>
              <a:defRPr/>
            </a:pPr>
            <a:endParaRPr lang="ar-KW" sz="1600" i="1" dirty="0">
              <a:solidFill>
                <a:schemeClr val="bg2"/>
              </a:solidFill>
            </a:endParaRPr>
          </a:p>
        </p:txBody>
      </p:sp>
      <p:sp>
        <p:nvSpPr>
          <p:cNvPr id="2" name="TextBox 1">
            <a:extLst>
              <a:ext uri="{FF2B5EF4-FFF2-40B4-BE49-F238E27FC236}">
                <a16:creationId xmlns:a16="http://schemas.microsoft.com/office/drawing/2014/main" id="{386311A5-2D47-5744-B14A-26600291E89E}"/>
              </a:ext>
            </a:extLst>
          </p:cNvPr>
          <p:cNvSpPr txBox="1"/>
          <p:nvPr/>
        </p:nvSpPr>
        <p:spPr>
          <a:xfrm>
            <a:off x="838201" y="2116998"/>
            <a:ext cx="8813800" cy="4836252"/>
          </a:xfrm>
          <a:prstGeom prst="rect">
            <a:avLst/>
          </a:prstGeom>
          <a:noFill/>
        </p:spPr>
        <p:txBody>
          <a:bodyPr wrap="square" lIns="0" tIns="0" rIns="0" bIns="0" rtlCol="0">
            <a:noAutofit/>
          </a:bodyPr>
          <a:lstStyle/>
          <a:p>
            <a:pPr lvl="0" algn="just" rtl="1" eaLnBrk="0" hangingPunct="0">
              <a:defRPr/>
            </a:pPr>
            <a:r>
              <a:rPr lang="ar-KW" altLang="en-US" sz="1600" i="1" dirty="0">
                <a:solidFill>
                  <a:schemeClr val="bg2"/>
                </a:solidFill>
                <a:latin typeface="Sakkal Majalla" panose="02000000000000000000" pitchFamily="2" charset="-78"/>
                <a:ea typeface="Tahoma" panose="020B0604030504040204" pitchFamily="34" charset="0"/>
                <a:cs typeface="Sakkal Majalla" panose="02000000000000000000" pitchFamily="2" charset="-78"/>
              </a:rPr>
              <a:t>بلغ إجمالي الإيرادات </a:t>
            </a:r>
            <a:r>
              <a:rPr lang="ar-KW" altLang="en-US" sz="1600" i="1" dirty="0" smtClean="0">
                <a:solidFill>
                  <a:schemeClr val="bg2"/>
                </a:solidFill>
                <a:latin typeface="Sakkal Majalla" panose="02000000000000000000" pitchFamily="2" charset="-78"/>
                <a:ea typeface="Tahoma" panose="020B0604030504040204" pitchFamily="34" charset="0"/>
                <a:cs typeface="Sakkal Majalla" panose="02000000000000000000" pitchFamily="2" charset="-78"/>
              </a:rPr>
              <a:t>26.32 </a:t>
            </a:r>
            <a:r>
              <a:rPr lang="ar-KW" altLang="en-US" sz="1600" i="1" dirty="0">
                <a:solidFill>
                  <a:schemeClr val="bg2"/>
                </a:solidFill>
                <a:latin typeface="Sakkal Majalla" panose="02000000000000000000" pitchFamily="2" charset="-78"/>
                <a:ea typeface="Tahoma" panose="020B0604030504040204" pitchFamily="34" charset="0"/>
                <a:cs typeface="Sakkal Majalla" panose="02000000000000000000" pitchFamily="2" charset="-78"/>
              </a:rPr>
              <a:t>مليون د.ك</a:t>
            </a:r>
            <a:r>
              <a:rPr lang="ar-KW" altLang="en-US" sz="1600" i="1" dirty="0">
                <a:solidFill>
                  <a:schemeClr val="bg2"/>
                </a:solidFill>
                <a:latin typeface="Sakkal Majalla" panose="02000000000000000000" pitchFamily="2" charset="-78"/>
                <a:ea typeface="Tahoma" panose="020B0604030504040204" pitchFamily="34" charset="0"/>
                <a:cs typeface="Sakkal Majalla" panose="02000000000000000000" pitchFamily="2" charset="-78"/>
              </a:rPr>
              <a:t>. في عام 2023</a:t>
            </a:r>
            <a:endParaRPr lang="ar-KW" altLang="en-US" sz="1600" i="1" dirty="0">
              <a:solidFill>
                <a:schemeClr val="bg2"/>
              </a:solidFill>
              <a:latin typeface="Sakkal Majalla" panose="02000000000000000000" pitchFamily="2" charset="-78"/>
              <a:ea typeface="Tahoma" panose="020B0604030504040204" pitchFamily="34" charset="0"/>
              <a:cs typeface="Sakkal Majalla" panose="02000000000000000000" pitchFamily="2" charset="-78"/>
            </a:endParaRPr>
          </a:p>
          <a:p>
            <a:pPr lvl="0" algn="just" rtl="1" eaLnBrk="0" hangingPunct="0">
              <a:defRPr/>
            </a:pPr>
            <a:r>
              <a:rPr lang="ar-KW" altLang="en-US" sz="1600" i="1" dirty="0">
                <a:solidFill>
                  <a:schemeClr val="bg2"/>
                </a:solidFill>
                <a:latin typeface="Sakkal Majalla" panose="02000000000000000000" pitchFamily="2" charset="-78"/>
                <a:ea typeface="Tahoma" panose="020B0604030504040204" pitchFamily="34" charset="0"/>
                <a:cs typeface="Sakkal Majalla" panose="02000000000000000000" pitchFamily="2" charset="-78"/>
              </a:rPr>
              <a:t>بلغت أتعاب الإدارة والعمولات 8.01 مليون د.ك. لعام </a:t>
            </a:r>
            <a:r>
              <a:rPr lang="ar-KW" altLang="en-US" sz="1600" i="1" dirty="0" smtClean="0">
                <a:solidFill>
                  <a:schemeClr val="bg2"/>
                </a:solidFill>
                <a:latin typeface="Sakkal Majalla" panose="02000000000000000000" pitchFamily="2" charset="-78"/>
                <a:ea typeface="Tahoma" panose="020B0604030504040204" pitchFamily="34" charset="0"/>
                <a:cs typeface="Sakkal Majalla" panose="02000000000000000000" pitchFamily="2" charset="-78"/>
              </a:rPr>
              <a:t>2023</a:t>
            </a:r>
            <a:endParaRPr lang="en-US" altLang="en-US" sz="1600" i="1" dirty="0" smtClean="0">
              <a:solidFill>
                <a:schemeClr val="bg2"/>
              </a:solidFill>
              <a:latin typeface="Sakkal Majalla" panose="02000000000000000000" pitchFamily="2" charset="-78"/>
              <a:ea typeface="Tahoma" panose="020B0604030504040204" pitchFamily="34" charset="0"/>
              <a:cs typeface="Sakkal Majalla" panose="02000000000000000000" pitchFamily="2" charset="-78"/>
            </a:endParaRPr>
          </a:p>
          <a:p>
            <a:pPr lvl="0" algn="just" rtl="1" eaLnBrk="0" hangingPunct="0">
              <a:defRPr/>
            </a:pPr>
            <a:endParaRPr lang="ar-KW" altLang="en-US" sz="1400" b="1" dirty="0">
              <a:highlight>
                <a:srgbClr val="FFFF00"/>
              </a:highlight>
              <a:latin typeface="Sakkal Majalla" panose="02000000000000000000" pitchFamily="2" charset="-78"/>
              <a:ea typeface="Times New Roman" panose="02020603050405020304" pitchFamily="18" charset="0"/>
              <a:cs typeface="Sakkal Majalla" panose="02000000000000000000" pitchFamily="2" charset="-78"/>
            </a:endParaRPr>
          </a:p>
          <a:p>
            <a:pPr lvl="0" rtl="1" eaLnBrk="0" hangingPunct="0">
              <a:defRPr/>
            </a:pPr>
            <a:r>
              <a:rPr lang="ar-KW" altLang="en-US" sz="1200" b="1" dirty="0">
                <a:latin typeface="Sakkal Majalla" panose="02000000000000000000" pitchFamily="2" charset="-78"/>
                <a:ea typeface="Times New Roman" panose="02020603050405020304" pitchFamily="18" charset="0"/>
                <a:cs typeface="Sakkal Majalla" panose="02000000000000000000" pitchFamily="2" charset="-78"/>
              </a:rPr>
              <a:t>الكويت في 14 فبراير 2024: </a:t>
            </a:r>
            <a:r>
              <a:rPr lang="ar-KW" altLang="en-US" sz="1200" dirty="0">
                <a:latin typeface="Sakkal Majalla" panose="02000000000000000000" pitchFamily="2" charset="-78"/>
                <a:ea typeface="Times New Roman" panose="02020603050405020304" pitchFamily="18" charset="0"/>
                <a:cs typeface="Sakkal Majalla" panose="02000000000000000000" pitchFamily="2" charset="-78"/>
              </a:rPr>
              <a:t>أعلنت </a:t>
            </a:r>
            <a:r>
              <a:rPr lang="ar-KW" sz="1200" dirty="0">
                <a:latin typeface="Sakkal Majalla" panose="02000000000000000000" pitchFamily="2" charset="-78"/>
                <a:cs typeface="Sakkal Majalla" panose="02000000000000000000" pitchFamily="2" charset="-78"/>
              </a:rPr>
              <a:t>شركة المركز المالي الكويتي "المركز" (بورصة الكويت: </a:t>
            </a:r>
            <a:r>
              <a:rPr lang="en-US" sz="1200" dirty="0">
                <a:latin typeface="Sakkal Majalla" panose="02000000000000000000" pitchFamily="2" charset="-78"/>
                <a:cs typeface="Sakkal Majalla" panose="02000000000000000000" pitchFamily="2" charset="-78"/>
              </a:rPr>
              <a:t>Markaz، </a:t>
            </a:r>
            <a:r>
              <a:rPr lang="ar-KW" sz="1200" dirty="0">
                <a:latin typeface="Sakkal Majalla" panose="02000000000000000000" pitchFamily="2" charset="-78"/>
                <a:cs typeface="Sakkal Majalla" panose="02000000000000000000" pitchFamily="2" charset="-78"/>
              </a:rPr>
              <a:t>رويترز: </a:t>
            </a:r>
            <a:r>
              <a:rPr lang="en-US" sz="1200" dirty="0">
                <a:latin typeface="Sakkal Majalla" panose="02000000000000000000" pitchFamily="2" charset="-78"/>
                <a:cs typeface="Sakkal Majalla" panose="02000000000000000000" pitchFamily="2" charset="-78"/>
              </a:rPr>
              <a:t>MARKZ.KW، </a:t>
            </a:r>
            <a:r>
              <a:rPr lang="ar-KW" sz="1200" dirty="0" err="1">
                <a:latin typeface="Sakkal Majalla" panose="02000000000000000000" pitchFamily="2" charset="-78"/>
                <a:cs typeface="Sakkal Majalla" panose="02000000000000000000" pitchFamily="2" charset="-78"/>
              </a:rPr>
              <a:t>بلومبرغ</a:t>
            </a:r>
            <a:r>
              <a:rPr lang="ar-KW" sz="1200" dirty="0">
                <a:latin typeface="Sakkal Majalla" panose="02000000000000000000" pitchFamily="2" charset="-78"/>
                <a:cs typeface="Sakkal Majalla" panose="02000000000000000000" pitchFamily="2" charset="-78"/>
              </a:rPr>
              <a:t>: </a:t>
            </a:r>
            <a:r>
              <a:rPr lang="en-US" sz="1200" dirty="0">
                <a:latin typeface="Sakkal Majalla" panose="02000000000000000000" pitchFamily="2" charset="-78"/>
                <a:cs typeface="Sakkal Majalla" panose="02000000000000000000" pitchFamily="2" charset="-78"/>
              </a:rPr>
              <a:t>MARKAZ: KK) </a:t>
            </a:r>
            <a:r>
              <a:rPr lang="ar-KW" sz="1200" dirty="0">
                <a:latin typeface="Sakkal Majalla" panose="02000000000000000000" pitchFamily="2" charset="-78"/>
                <a:cs typeface="Sakkal Majalla" panose="02000000000000000000" pitchFamily="2" charset="-78"/>
              </a:rPr>
              <a:t>عن نتائجها المالية لعام 2023، حيث بلغ إجمالي الإيرادات 26.32 مليون دينار كويتي، مقارنة بإجمالي بلغ 18.80 مليون دينار كويتي عن عام 2022، مدفوعاً بالأرباح الناتجة عن بيع استثمارات عقارية إقليمية وعالمية. وبلغ صافي الربح الخاص بمساهمي الشركة 4.15 مليون دينار كويتي، مقارنة بمبلغ 2.86 مليون دينار كويتي عن عام 2022. كما بلغت ربحية السهم 8 فلس عن السنة المالية المنتهية في 31 ديسمبر 2023</a:t>
            </a:r>
            <a:r>
              <a:rPr lang="ar-KW" sz="1200" dirty="0" smtClean="0">
                <a:latin typeface="Sakkal Majalla" panose="02000000000000000000" pitchFamily="2" charset="-78"/>
                <a:cs typeface="Sakkal Majalla" panose="02000000000000000000" pitchFamily="2" charset="-78"/>
              </a:rPr>
              <a:t>. </a:t>
            </a:r>
            <a:r>
              <a:rPr lang="ar-KW" sz="1200" dirty="0">
                <a:latin typeface="Sakkal Majalla" panose="02000000000000000000" pitchFamily="2" charset="-78"/>
                <a:cs typeface="Sakkal Majalla" panose="02000000000000000000" pitchFamily="2" charset="-78"/>
              </a:rPr>
              <a:t/>
            </a:r>
            <a:br>
              <a:rPr lang="ar-KW" sz="1200" dirty="0">
                <a:latin typeface="Sakkal Majalla" panose="02000000000000000000" pitchFamily="2" charset="-78"/>
                <a:cs typeface="Sakkal Majalla" panose="02000000000000000000" pitchFamily="2" charset="-78"/>
              </a:rPr>
            </a:br>
            <a:r>
              <a:rPr lang="ar-KW" sz="1200" dirty="0">
                <a:latin typeface="Sakkal Majalla" panose="02000000000000000000" pitchFamily="2" charset="-78"/>
                <a:cs typeface="Sakkal Majalla" panose="02000000000000000000" pitchFamily="2" charset="-78"/>
              </a:rPr>
              <a:t/>
            </a:r>
            <a:br>
              <a:rPr lang="ar-KW" sz="1200" dirty="0">
                <a:latin typeface="Sakkal Majalla" panose="02000000000000000000" pitchFamily="2" charset="-78"/>
                <a:cs typeface="Sakkal Majalla" panose="02000000000000000000" pitchFamily="2" charset="-78"/>
              </a:rPr>
            </a:br>
            <a:r>
              <a:rPr lang="ar-KW" sz="1200" dirty="0">
                <a:latin typeface="Sakkal Majalla" panose="02000000000000000000" pitchFamily="2" charset="-78"/>
                <a:cs typeface="Sakkal Majalla" panose="02000000000000000000" pitchFamily="2" charset="-78"/>
              </a:rPr>
              <a:t>وصرح </a:t>
            </a:r>
            <a:r>
              <a:rPr lang="ar-KW" sz="1200" b="1" dirty="0">
                <a:latin typeface="Sakkal Majalla" panose="02000000000000000000" pitchFamily="2" charset="-78"/>
                <a:cs typeface="Sakkal Majalla" panose="02000000000000000000" pitchFamily="2" charset="-78"/>
              </a:rPr>
              <a:t>السيد ضرار يوسف الغانم، رئيس مجلس الإدارة</a:t>
            </a:r>
            <a:r>
              <a:rPr lang="ar-KW" sz="1200" dirty="0">
                <a:latin typeface="Sakkal Majalla" panose="02000000000000000000" pitchFamily="2" charset="-78"/>
                <a:cs typeface="Sakkal Majalla" panose="02000000000000000000" pitchFamily="2" charset="-78"/>
              </a:rPr>
              <a:t>: "خلال عام 2023، شهدت اقتصاديات دول مجلس التعاون الخليجي تطوراً مدفوعاً بالزخم في المملكة العربية السعودية والإمارات. وارتفع مؤشر مورغان ستانلي كابيتال </a:t>
            </a:r>
            <a:r>
              <a:rPr lang="ar-KW" sz="1200" dirty="0" err="1">
                <a:latin typeface="Sakkal Majalla" panose="02000000000000000000" pitchFamily="2" charset="-78"/>
                <a:cs typeface="Sakkal Majalla" panose="02000000000000000000" pitchFamily="2" charset="-78"/>
              </a:rPr>
              <a:t>إنتليجنس</a:t>
            </a:r>
            <a:r>
              <a:rPr lang="ar-KW" sz="1200" dirty="0">
                <a:latin typeface="Sakkal Majalla" panose="02000000000000000000" pitchFamily="2" charset="-78"/>
                <a:cs typeface="Sakkal Majalla" panose="02000000000000000000" pitchFamily="2" charset="-78"/>
              </a:rPr>
              <a:t> الخليجي بنسبة 7.7% خلال عام 2023. أما بالنسبة للاقتصاد الوطني، يتوقع صندوق النقد الدولي نمو الناتج المحلي الإجمالي الحقيقي بنسبة 3.6% في عام 2024، مدعوماً بديناميكيات سوق النفط. ومن المتوقع أن يظل </a:t>
            </a:r>
            <a:r>
              <a:rPr lang="ar-KW" sz="1200" dirty="0" smtClean="0">
                <a:latin typeface="Sakkal Majalla" panose="02000000000000000000" pitchFamily="2" charset="-78"/>
                <a:cs typeface="Sakkal Majalla" panose="02000000000000000000" pitchFamily="2" charset="-78"/>
              </a:rPr>
              <a:t>معدل التضخم </a:t>
            </a:r>
            <a:r>
              <a:rPr lang="ar-KW" sz="1200" dirty="0">
                <a:latin typeface="Sakkal Majalla" panose="02000000000000000000" pitchFamily="2" charset="-78"/>
                <a:cs typeface="Sakkal Majalla" panose="02000000000000000000" pitchFamily="2" charset="-78"/>
              </a:rPr>
              <a:t>منخفضاً نسبياً. </a:t>
            </a:r>
            <a:r>
              <a:rPr lang="ar-KW" sz="1200" dirty="0" smtClean="0">
                <a:latin typeface="Sakkal Majalla" panose="02000000000000000000" pitchFamily="2" charset="-78"/>
                <a:cs typeface="Sakkal Majalla" panose="02000000000000000000" pitchFamily="2" charset="-78"/>
              </a:rPr>
              <a:t>وخلال </a:t>
            </a:r>
            <a:r>
              <a:rPr lang="ar-KW" sz="1200" dirty="0">
                <a:latin typeface="Sakkal Majalla" panose="02000000000000000000" pitchFamily="2" charset="-78"/>
                <a:cs typeface="Sakkal Majalla" panose="02000000000000000000" pitchFamily="2" charset="-78"/>
              </a:rPr>
              <a:t>العام، واجه الاقتصاد العالمي تحديات عديدة منها تصاعد مستويات التضخم وارتفاع أسعار الفائدة واستمرار الحرب الروسية على أوكرانيا. وأدى اندلاع الحرب في منطقة الشرق الأوسط، وتوتر العلاقات بين الولايات المتحدة الأمريكية والصين، إلى مزيد من الضغوط على سلاسل الإمداد اللوجستية، وتراجع نمو الناتج المحلي الإجمالي العالمي في عام 2023 إلى 3.1% مقارنة بالعام السابق (وفق تقرير آفاق الاقتصاد العالمي، إصدار يناير 2024). ومن جانب آخر، يشهد قطاع إدارة الأصول تحولًا نحو استغلال الذكاء الاصطناعي، مما يعزز عملية اتخاذ القرارات وبناء المحافظ الاستثمارية وإدارة المخاطر. ويساهم ذلك في إفساح المجال لنهج جديد في تحقيق العوائد وصياغة المستقبل.“</a:t>
            </a:r>
            <a:endParaRPr lang="en-US" sz="1200" dirty="0">
              <a:latin typeface="Sakkal Majalla" panose="02000000000000000000" pitchFamily="2" charset="-78"/>
              <a:cs typeface="Sakkal Majalla" panose="02000000000000000000" pitchFamily="2" charset="-78"/>
            </a:endParaRPr>
          </a:p>
          <a:p>
            <a:pPr lvl="0" rtl="1" eaLnBrk="0" hangingPunct="0">
              <a:defRPr/>
            </a:pPr>
            <a:endParaRPr lang="en-US" altLang="en-US" sz="1200" dirty="0">
              <a:latin typeface="Sakkal Majalla" panose="02000000000000000000" pitchFamily="2" charset="-78"/>
              <a:cs typeface="Sakkal Majalla" panose="02000000000000000000" pitchFamily="2" charset="-78"/>
            </a:endParaRPr>
          </a:p>
          <a:p>
            <a:pPr lvl="0" rtl="1" eaLnBrk="0" hangingPunct="0">
              <a:defRPr/>
            </a:pPr>
            <a:r>
              <a:rPr lang="ar-KW" sz="1200" dirty="0">
                <a:latin typeface="Sakkal Majalla" panose="02000000000000000000" pitchFamily="2" charset="-78"/>
                <a:cs typeface="Sakkal Majalla" panose="02000000000000000000" pitchFamily="2" charset="-78"/>
              </a:rPr>
              <a:t>وصرح </a:t>
            </a:r>
            <a:r>
              <a:rPr lang="ar-KW" sz="1200" b="1" dirty="0">
                <a:latin typeface="Sakkal Majalla" panose="02000000000000000000" pitchFamily="2" charset="-78"/>
                <a:cs typeface="Sakkal Majalla" panose="02000000000000000000" pitchFamily="2" charset="-78"/>
              </a:rPr>
              <a:t>السيد علي خليل، الرئيس التنفيذي</a:t>
            </a:r>
            <a:r>
              <a:rPr lang="ar-KW" sz="1200" dirty="0">
                <a:latin typeface="Sakkal Majalla" panose="02000000000000000000" pitchFamily="2" charset="-78"/>
                <a:cs typeface="Sakkal Majalla" panose="02000000000000000000" pitchFamily="2" charset="-78"/>
              </a:rPr>
              <a:t>، قائلاً: "لقد بلغت أتعاب الإدارة والعمولات 7.17 مليون دينار كويتي في عام 2023، مقارنة ب 10.60 مليون دينار كويتي في عام 2022. كما بلغت أتعاب الخدمات المصرفية الاستثمارية والاستشارات 0.84 مليون دينار كويتي في عام 2023، مقارنة ب 0.67 مليون دينار كويتي في عام 2022، بارتفاع نسبته 25.4%. وشهد القطاع العقاري في الأسواق الخليجية تحسناً على خلفية ارتفاع أسعار النفط ومبادرات النمو الاقتصادي في المنطقة، التي أدت إلى ثبات مستويات التأجير والإشغال. ونتيجة لذلك، بلغ صافي إيرادات التأجير 2.19 مليون دينار كويتي. وارتفع إجمالي الأصول تحت الإدارة بنسبة 5.03% ليبلغ 1.21 مليار دينار كويتي كما في 31 ديسمبر 2023.</a:t>
            </a:r>
            <a:br>
              <a:rPr lang="ar-KW" sz="1200" dirty="0">
                <a:latin typeface="Sakkal Majalla" panose="02000000000000000000" pitchFamily="2" charset="-78"/>
                <a:cs typeface="Sakkal Majalla" panose="02000000000000000000" pitchFamily="2" charset="-78"/>
              </a:rPr>
            </a:br>
            <a:r>
              <a:rPr lang="ar-KW" sz="1200" dirty="0">
                <a:latin typeface="Sakkal Majalla" panose="02000000000000000000" pitchFamily="2" charset="-78"/>
                <a:cs typeface="Sakkal Majalla" panose="02000000000000000000" pitchFamily="2" charset="-78"/>
              </a:rPr>
              <a:t/>
            </a:r>
            <a:br>
              <a:rPr lang="ar-KW" sz="1200" dirty="0">
                <a:latin typeface="Sakkal Majalla" panose="02000000000000000000" pitchFamily="2" charset="-78"/>
                <a:cs typeface="Sakkal Majalla" panose="02000000000000000000" pitchFamily="2" charset="-78"/>
              </a:rPr>
            </a:br>
            <a:r>
              <a:rPr lang="ar-KW" sz="1200" dirty="0">
                <a:latin typeface="Sakkal Majalla" panose="02000000000000000000" pitchFamily="2" charset="-78"/>
                <a:cs typeface="Sakkal Majalla" panose="02000000000000000000" pitchFamily="2" charset="-78"/>
              </a:rPr>
              <a:t>وعلى الرغم من أن التحديات والمخاوف في الأسواق ستستمر في عام 2024، إلا أن نهج "المركز" في اتخاذ القرارات الاستثمارية المعدلة وفقاً للمخاطر سوف يخدم عملاء الشركة من المؤسسات والشركات والأفراد ذوي الملاءة العالية بشكل جيد. ولقد ساهم الفهم المتعمق للأهداف المالية لعملائنا في تعزيز نجاح "المركز" على مدى الخمسين عاماً الماضية، وخاصة خلال أوضاع الأسواق غير المستقرة. ومع عودة الظروف المواتية لعمليات الاندماج والاستحواذ، فإن فريق الخدمات المصرفية الاستثمارية والاستشارات في مكانة جيدة لتقديم الاستشارات بشأن هذه العمليات، إلى جانب صفقات إعادة الهيكلة والاكتتابات العامة الأولية. ومن المتوقع أن يوفر القطاع العقاري فرصاً واعدة مدفوعاً بالإصلاحات الديموغرافية والاقتصادية في المنطقة، مما سينعكس إيجاباً على نشاط القطاع العقاري في "المركز". ولا شك أن استراتيجية العمل المرنة والقابلة للتكيف التي ينتهجها "المركز" وتركيزه على تلبية أهداف العملاء الاستثمارية، تمكنه من الاستفادة من الفرص الناشئة في قطاعي إدارة الأصول والخدمات المصرفية الاستثمارية.”</a:t>
            </a:r>
          </a:p>
          <a:p>
            <a:pPr lvl="0" rtl="1" eaLnBrk="0" hangingPunct="0">
              <a:defRPr/>
            </a:pPr>
            <a:endParaRPr lang="ar-KW" sz="12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ar-KW" sz="1400" dirty="0">
              <a:latin typeface="Sakkal Majalla" panose="02000000000000000000" pitchFamily="2" charset="-78"/>
              <a:ea typeface="Times New Roman" panose="02020603050405020304" pitchFamily="18" charset="0"/>
              <a:cs typeface="Sakkal Majalla" panose="02000000000000000000" pitchFamily="2" charset="-78"/>
            </a:endParaRPr>
          </a:p>
          <a:p>
            <a:pPr algn="just" rtl="1" eaLnBrk="0" hangingPunct="0">
              <a:defRPr/>
            </a:pPr>
            <a:endParaRPr lang="en-US" altLang="en-US" sz="1400"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5" name="Rectangle 1"/>
          <p:cNvSpPr>
            <a:spLocks noChangeArrowheads="1"/>
          </p:cNvSpPr>
          <p:nvPr/>
        </p:nvSpPr>
        <p:spPr bwMode="auto">
          <a:xfrm>
            <a:off x="10583799" y="104523"/>
            <a:ext cx="64" cy="24815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10583799" y="104523"/>
            <a:ext cx="64" cy="24815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E8365183-7D3F-364B-4A6E-0E0C69CDBCCF}"/>
              </a:ext>
            </a:extLst>
          </p:cNvPr>
          <p:cNvSpPr>
            <a:spLocks noChangeArrowheads="1"/>
          </p:cNvSpPr>
          <p:nvPr/>
        </p:nvSpPr>
        <p:spPr bwMode="auto">
          <a:xfrm>
            <a:off x="10583799" y="104523"/>
            <a:ext cx="64" cy="24815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273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BF8F7-8AFE-7546-AC3D-4C8584928098}"/>
              </a:ext>
            </a:extLst>
          </p:cNvPr>
          <p:cNvSpPr>
            <a:spLocks noGrp="1"/>
          </p:cNvSpPr>
          <p:nvPr>
            <p:ph type="title"/>
          </p:nvPr>
        </p:nvSpPr>
        <p:spPr/>
        <p:txBody>
          <a:bodyPr/>
          <a:lstStyle/>
          <a:p>
            <a:pPr eaLnBrk="1" fontAlgn="t" hangingPunct="1">
              <a:lnSpc>
                <a:spcPts val="3400"/>
              </a:lnSpc>
              <a:spcBef>
                <a:spcPct val="0"/>
              </a:spcBef>
              <a:spcAft>
                <a:spcPct val="0"/>
              </a:spcAft>
            </a:pPr>
            <a:r>
              <a:rPr lang="ar-SA" dirty="0"/>
              <a:t>نبذة من "المركز"</a:t>
            </a:r>
            <a:endParaRPr lang="en-KW" dirty="0"/>
          </a:p>
        </p:txBody>
      </p:sp>
      <p:sp>
        <p:nvSpPr>
          <p:cNvPr id="5" name="Content Placeholder 4">
            <a:extLst>
              <a:ext uri="{FF2B5EF4-FFF2-40B4-BE49-F238E27FC236}">
                <a16:creationId xmlns:a16="http://schemas.microsoft.com/office/drawing/2014/main" id="{56A443AC-F690-F349-B5D9-8F7DB33DD15F}"/>
              </a:ext>
            </a:extLst>
          </p:cNvPr>
          <p:cNvSpPr txBox="1">
            <a:spLocks/>
          </p:cNvSpPr>
          <p:nvPr/>
        </p:nvSpPr>
        <p:spPr bwMode="auto">
          <a:xfrm>
            <a:off x="1008064" y="1979999"/>
            <a:ext cx="8567736" cy="36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a:lnSpc>
                <a:spcPts val="2400"/>
              </a:lnSpc>
            </a:pPr>
            <a:r>
              <a:rPr lang="ar-KW" sz="1800" i="1" dirty="0">
                <a:solidFill>
                  <a:schemeClr val="bg2"/>
                </a:solidFill>
              </a:rPr>
              <a:t>أحد المؤسسات المالية الرائدة في المنطقة من حيث تحقيق عوائد منتظمة للمساهمين</a:t>
            </a:r>
          </a:p>
        </p:txBody>
      </p:sp>
      <p:sp>
        <p:nvSpPr>
          <p:cNvPr id="7" name="Rectangle 6">
            <a:extLst>
              <a:ext uri="{FF2B5EF4-FFF2-40B4-BE49-F238E27FC236}">
                <a16:creationId xmlns:a16="http://schemas.microsoft.com/office/drawing/2014/main" id="{F0DE93E4-8CA7-DB43-BEAC-10C3180BE130}"/>
              </a:ext>
            </a:extLst>
          </p:cNvPr>
          <p:cNvSpPr/>
          <p:nvPr/>
        </p:nvSpPr>
        <p:spPr>
          <a:xfrm>
            <a:off x="3203975" y="3271522"/>
            <a:ext cx="1980000" cy="917833"/>
          </a:xfrm>
          <a:prstGeom prst="rect">
            <a:avLst/>
          </a:prstGeom>
          <a:ln>
            <a:noFill/>
          </a:ln>
        </p:spPr>
        <p:txBody>
          <a:bodyPr wrap="square" lIns="0" tIns="0" rIns="0" bIns="0">
            <a:noAutofit/>
          </a:bodyPr>
          <a:lstStyle/>
          <a:p>
            <a:pPr defTabSz="1030018" rtl="1">
              <a:lnSpc>
                <a:spcPts val="1200"/>
              </a:lnSpc>
              <a:spcAft>
                <a:spcPts val="0"/>
              </a:spcAft>
            </a:pPr>
            <a:r>
              <a:rPr lang="ar-KW" sz="1200" b="1" dirty="0">
                <a:latin typeface="Sakkal Majalla" panose="02000000000000000000" pitchFamily="2" charset="-78"/>
                <a:ea typeface="Tahoma" panose="020B0604030504040204" pitchFamily="34" charset="0"/>
                <a:cs typeface="Sakkal Majalla" panose="02000000000000000000" pitchFamily="2" charset="-78"/>
              </a:rPr>
              <a:t>بناء اقتصاد مستدام في الكويت</a:t>
            </a:r>
          </a:p>
          <a:p>
            <a:pPr defTabSz="1030018" rtl="1">
              <a:lnSpc>
                <a:spcPts val="1200"/>
              </a:lnSpc>
              <a:spcAft>
                <a:spcPts val="0"/>
              </a:spcAft>
            </a:pPr>
            <a:r>
              <a:rPr lang="ar-KW"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السعي إلى المشاركة الفعالة في خدمة المجتمع والمساهمة في بناء اقتصاد مستدام في الكويت</a:t>
            </a:r>
          </a:p>
        </p:txBody>
      </p:sp>
      <p:sp>
        <p:nvSpPr>
          <p:cNvPr id="8" name="Rectangle 7">
            <a:extLst>
              <a:ext uri="{FF2B5EF4-FFF2-40B4-BE49-F238E27FC236}">
                <a16:creationId xmlns:a16="http://schemas.microsoft.com/office/drawing/2014/main" id="{D9760DE2-544F-014E-8CCD-7E0CEDACAA93}"/>
              </a:ext>
            </a:extLst>
          </p:cNvPr>
          <p:cNvSpPr/>
          <p:nvPr/>
        </p:nvSpPr>
        <p:spPr>
          <a:xfrm>
            <a:off x="1008063" y="3271522"/>
            <a:ext cx="1980000" cy="917833"/>
          </a:xfrm>
          <a:prstGeom prst="rect">
            <a:avLst/>
          </a:prstGeom>
          <a:ln>
            <a:noFill/>
          </a:ln>
        </p:spPr>
        <p:txBody>
          <a:bodyPr wrap="square" lIns="0" tIns="0" rIns="0" bIns="0">
            <a:noAutofit/>
          </a:bodyPr>
          <a:lstStyle/>
          <a:p>
            <a:pPr defTabSz="1030018" rtl="1">
              <a:lnSpc>
                <a:spcPts val="1200"/>
              </a:lnSpc>
              <a:spcAft>
                <a:spcPts val="0"/>
              </a:spcAft>
            </a:pPr>
            <a:r>
              <a:rPr lang="ar-KW" sz="1200" b="1" dirty="0">
                <a:latin typeface="Sakkal Majalla" panose="02000000000000000000" pitchFamily="2" charset="-78"/>
                <a:ea typeface="Tahoma" panose="020B0604030504040204" pitchFamily="34" charset="0"/>
                <a:cs typeface="Sakkal Majalla" panose="02000000000000000000" pitchFamily="2" charset="-78"/>
              </a:rPr>
              <a:t>فرق عملنا ركيزة نجاحنا</a:t>
            </a:r>
          </a:p>
          <a:p>
            <a:pPr defTabSz="1030018" rtl="1">
              <a:lnSpc>
                <a:spcPts val="1200"/>
              </a:lnSpc>
              <a:spcAft>
                <a:spcPts val="0"/>
              </a:spcAft>
            </a:pPr>
            <a:r>
              <a:rPr lang="ar-KW"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فريقنا مكون من أكثر من 150 موظفاً يعملون في مكاتبنا في الشرق الأوسط والولايات المتحدة الأمريكية والهند</a:t>
            </a:r>
          </a:p>
        </p:txBody>
      </p:sp>
      <p:sp>
        <p:nvSpPr>
          <p:cNvPr id="9" name="Rectangle 8">
            <a:extLst>
              <a:ext uri="{FF2B5EF4-FFF2-40B4-BE49-F238E27FC236}">
                <a16:creationId xmlns:a16="http://schemas.microsoft.com/office/drawing/2014/main" id="{68B27B12-FF58-764C-B9AD-C2CE8EE13D7C}"/>
              </a:ext>
            </a:extLst>
          </p:cNvPr>
          <p:cNvSpPr/>
          <p:nvPr/>
        </p:nvSpPr>
        <p:spPr>
          <a:xfrm>
            <a:off x="5399887" y="3271522"/>
            <a:ext cx="1980000" cy="917833"/>
          </a:xfrm>
          <a:prstGeom prst="rect">
            <a:avLst/>
          </a:prstGeom>
          <a:ln>
            <a:noFill/>
          </a:ln>
        </p:spPr>
        <p:txBody>
          <a:bodyPr wrap="square" lIns="0" tIns="0" rIns="0" bIns="0">
            <a:noAutofit/>
          </a:bodyPr>
          <a:lstStyle/>
          <a:p>
            <a:pPr defTabSz="1030018" rtl="1">
              <a:lnSpc>
                <a:spcPts val="1200"/>
              </a:lnSpc>
              <a:spcAft>
                <a:spcPts val="0"/>
              </a:spcAft>
            </a:pPr>
            <a:r>
              <a:rPr lang="ar-KW" sz="1200" b="1" dirty="0">
                <a:latin typeface="Sakkal Majalla" panose="02000000000000000000" pitchFamily="2" charset="-78"/>
                <a:ea typeface="Tahoma" panose="020B0604030504040204" pitchFamily="34" charset="0"/>
                <a:cs typeface="Sakkal Majalla" panose="02000000000000000000" pitchFamily="2" charset="-78"/>
              </a:rPr>
              <a:t>عوائد مستدامة طويلة الأجل للمساهمين</a:t>
            </a:r>
          </a:p>
          <a:p>
            <a:pPr defTabSz="1030018" rtl="1">
              <a:lnSpc>
                <a:spcPts val="1200"/>
              </a:lnSpc>
              <a:spcAft>
                <a:spcPts val="0"/>
              </a:spcAft>
            </a:pPr>
            <a:r>
              <a:rPr lang="ar-KW"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تحقيق عوائد مستدامة طويلة الأجل مدفوعة بعمليات قوية وتوزيعات نقدية مستقرة</a:t>
            </a:r>
          </a:p>
        </p:txBody>
      </p:sp>
      <p:sp>
        <p:nvSpPr>
          <p:cNvPr id="10" name="Rectangle 9">
            <a:extLst>
              <a:ext uri="{FF2B5EF4-FFF2-40B4-BE49-F238E27FC236}">
                <a16:creationId xmlns:a16="http://schemas.microsoft.com/office/drawing/2014/main" id="{75048E34-E5D3-8B45-9B82-AFF9F19765B1}"/>
              </a:ext>
            </a:extLst>
          </p:cNvPr>
          <p:cNvSpPr/>
          <p:nvPr/>
        </p:nvSpPr>
        <p:spPr>
          <a:xfrm>
            <a:off x="7595800" y="3271522"/>
            <a:ext cx="1980000" cy="917833"/>
          </a:xfrm>
          <a:prstGeom prst="rect">
            <a:avLst/>
          </a:prstGeom>
          <a:ln>
            <a:noFill/>
          </a:ln>
        </p:spPr>
        <p:txBody>
          <a:bodyPr wrap="square" lIns="0" tIns="0" rIns="0" bIns="0">
            <a:noAutofit/>
          </a:bodyPr>
          <a:lstStyle/>
          <a:p>
            <a:pPr defTabSz="1030018" rtl="1">
              <a:lnSpc>
                <a:spcPts val="1200"/>
              </a:lnSpc>
              <a:spcAft>
                <a:spcPts val="0"/>
              </a:spcAft>
            </a:pPr>
            <a:r>
              <a:rPr lang="ar-KW" sz="1200" b="1" dirty="0">
                <a:latin typeface="Sakkal Majalla" panose="02000000000000000000" pitchFamily="2" charset="-78"/>
                <a:ea typeface="Tahoma" panose="020B0604030504040204" pitchFamily="34" charset="0"/>
                <a:cs typeface="Sakkal Majalla" panose="02000000000000000000" pitchFamily="2" charset="-78"/>
              </a:rPr>
              <a:t>مكانة رائدة في السوق</a:t>
            </a:r>
          </a:p>
          <a:p>
            <a:pPr defTabSz="1030018" rtl="1">
              <a:lnSpc>
                <a:spcPts val="1200"/>
              </a:lnSpc>
              <a:spcAft>
                <a:spcPts val="0"/>
              </a:spcAft>
            </a:pPr>
            <a:r>
              <a:rPr lang="ar-KW" sz="1200" dirty="0">
                <a:solidFill>
                  <a:schemeClr val="accent1"/>
                </a:solidFill>
                <a:latin typeface="Sakkal Majalla" panose="02000000000000000000" pitchFamily="2" charset="-78"/>
                <a:ea typeface="Tahoma" panose="020B0604030504040204" pitchFamily="34" charset="0"/>
                <a:cs typeface="Sakkal Majalla" panose="02000000000000000000" pitchFamily="2" charset="-78"/>
              </a:rPr>
              <a:t>باعتباره أحد الشركات الرائدة في مجالي إدارة الأصول والخدمات المصرفية الاستثمارية في المنطقة، يقدم "المركز" حلول استثمارية مصممة لعملائه مدعوماً بسجل استثنائي في هذه المجالات</a:t>
            </a:r>
          </a:p>
        </p:txBody>
      </p:sp>
      <p:sp>
        <p:nvSpPr>
          <p:cNvPr id="11" name="TextBox 10">
            <a:extLst>
              <a:ext uri="{FF2B5EF4-FFF2-40B4-BE49-F238E27FC236}">
                <a16:creationId xmlns:a16="http://schemas.microsoft.com/office/drawing/2014/main" id="{3B47C084-D401-654A-A6C3-AE4AC6E8636D}"/>
              </a:ext>
            </a:extLst>
          </p:cNvPr>
          <p:cNvSpPr txBox="1"/>
          <p:nvPr/>
        </p:nvSpPr>
        <p:spPr>
          <a:xfrm>
            <a:off x="1008063" y="4356100"/>
            <a:ext cx="8567734" cy="2195511"/>
          </a:xfrm>
          <a:prstGeom prst="rect">
            <a:avLst/>
          </a:prstGeom>
          <a:noFill/>
        </p:spPr>
        <p:txBody>
          <a:bodyPr wrap="square" lIns="0" tIns="0" rIns="0" bIns="0" rtlCol="0">
            <a:noAutofit/>
          </a:bodyPr>
          <a:lstStyle/>
          <a:p>
            <a:pPr marL="138113" indent="-130175" rtl="1">
              <a:lnSpc>
                <a:spcPts val="1500"/>
              </a:lnSpc>
              <a:spcBef>
                <a:spcPts val="0"/>
              </a:spcBef>
              <a:spcAft>
                <a:spcPts val="0"/>
              </a:spcAft>
              <a:buClr>
                <a:schemeClr val="bg2"/>
              </a:buClr>
              <a:buFont typeface="Wingdings" pitchFamily="2" charset="2"/>
              <a:buChar char="§"/>
            </a:pPr>
            <a:r>
              <a:rPr lang="ar-KW" sz="1500" dirty="0">
                <a:latin typeface="Sakkal Majalla" panose="02000000000000000000" pitchFamily="2" charset="-78"/>
                <a:cs typeface="Sakkal Majalla" panose="02000000000000000000" pitchFamily="2" charset="-78"/>
              </a:rPr>
              <a:t>تأسس "المركز" في عام 1974، وأدرج في بورصة الكويت عام 1997، ليكون أحد المؤسسات المختصة في إدارة الأصول والخدمات المصرفية الاستثمارية</a:t>
            </a:r>
          </a:p>
          <a:p>
            <a:pPr marL="138113" indent="-130175" rtl="1">
              <a:lnSpc>
                <a:spcPts val="1500"/>
              </a:lnSpc>
              <a:spcBef>
                <a:spcPts val="0"/>
              </a:spcBef>
              <a:spcAft>
                <a:spcPts val="0"/>
              </a:spcAft>
              <a:buClr>
                <a:schemeClr val="bg2"/>
              </a:buClr>
              <a:buFont typeface="Wingdings" pitchFamily="2" charset="2"/>
              <a:buChar char="§"/>
            </a:pPr>
            <a:endParaRPr lang="ar-KW" sz="1500" dirty="0">
              <a:latin typeface="Sakkal Majalla" panose="02000000000000000000" pitchFamily="2" charset="-78"/>
              <a:cs typeface="Sakkal Majalla" panose="02000000000000000000" pitchFamily="2" charset="-78"/>
            </a:endParaRPr>
          </a:p>
          <a:p>
            <a:pPr marL="138113" indent="-130175" rtl="1">
              <a:lnSpc>
                <a:spcPts val="1500"/>
              </a:lnSpc>
              <a:spcBef>
                <a:spcPts val="0"/>
              </a:spcBef>
              <a:spcAft>
                <a:spcPts val="0"/>
              </a:spcAft>
              <a:buClr>
                <a:schemeClr val="bg2"/>
              </a:buClr>
              <a:buFont typeface="Wingdings" pitchFamily="2" charset="2"/>
              <a:buChar char="§"/>
            </a:pPr>
            <a:r>
              <a:rPr lang="ar-KW" sz="1500" dirty="0">
                <a:latin typeface="Sakkal Majalla" panose="02000000000000000000" pitchFamily="2" charset="-78"/>
                <a:cs typeface="Sakkal Majalla" panose="02000000000000000000" pitchFamily="2" charset="-78"/>
              </a:rPr>
              <a:t>تفوق في الأداء على المؤشرات القياسية لصناديق الأسهم وإدارة المحافظ الاستثمارية</a:t>
            </a:r>
          </a:p>
          <a:p>
            <a:pPr marL="138113" indent="-130175" rtl="1">
              <a:lnSpc>
                <a:spcPts val="1500"/>
              </a:lnSpc>
              <a:spcBef>
                <a:spcPts val="0"/>
              </a:spcBef>
              <a:spcAft>
                <a:spcPts val="0"/>
              </a:spcAft>
              <a:buClr>
                <a:schemeClr val="bg2"/>
              </a:buClr>
              <a:buFont typeface="Wingdings" pitchFamily="2" charset="2"/>
              <a:buChar char="§"/>
            </a:pPr>
            <a:endParaRPr lang="ar-KW" sz="1500" dirty="0">
              <a:latin typeface="Sakkal Majalla" panose="02000000000000000000" pitchFamily="2" charset="-78"/>
              <a:cs typeface="Sakkal Majalla" panose="02000000000000000000" pitchFamily="2" charset="-78"/>
            </a:endParaRPr>
          </a:p>
          <a:p>
            <a:pPr marL="138113" indent="-130175" rtl="1">
              <a:lnSpc>
                <a:spcPts val="1500"/>
              </a:lnSpc>
              <a:spcBef>
                <a:spcPts val="0"/>
              </a:spcBef>
              <a:spcAft>
                <a:spcPts val="0"/>
              </a:spcAft>
              <a:buClr>
                <a:schemeClr val="bg2"/>
              </a:buClr>
              <a:buFont typeface="Wingdings" pitchFamily="2" charset="2"/>
              <a:buChar char="§"/>
            </a:pPr>
            <a:r>
              <a:rPr lang="ar-KW" sz="1500" dirty="0">
                <a:latin typeface="Sakkal Majalla" panose="02000000000000000000" pitchFamily="2" charset="-78"/>
                <a:cs typeface="Sakkal Majalla" panose="02000000000000000000" pitchFamily="2" charset="-78"/>
              </a:rPr>
              <a:t>استثمارات عقارية في جميع أنحاء الشرق الأوسط وشمال إفريقيا وحول العالم، مع التركيز على الأصول المدرة للدخل</a:t>
            </a:r>
          </a:p>
          <a:p>
            <a:pPr marL="138113" indent="-130175" rtl="1">
              <a:lnSpc>
                <a:spcPts val="1500"/>
              </a:lnSpc>
              <a:spcBef>
                <a:spcPts val="0"/>
              </a:spcBef>
              <a:spcAft>
                <a:spcPts val="0"/>
              </a:spcAft>
              <a:buClr>
                <a:schemeClr val="bg2"/>
              </a:buClr>
              <a:buFont typeface="Wingdings" pitchFamily="2" charset="2"/>
              <a:buChar char="§"/>
            </a:pPr>
            <a:endParaRPr lang="ar-KW" sz="1500" dirty="0">
              <a:latin typeface="Sakkal Majalla" panose="02000000000000000000" pitchFamily="2" charset="-78"/>
              <a:cs typeface="Sakkal Majalla" panose="02000000000000000000" pitchFamily="2" charset="-78"/>
            </a:endParaRPr>
          </a:p>
          <a:p>
            <a:pPr marL="138113" indent="-130175" rtl="1">
              <a:lnSpc>
                <a:spcPts val="1500"/>
              </a:lnSpc>
              <a:spcBef>
                <a:spcPts val="0"/>
              </a:spcBef>
              <a:spcAft>
                <a:spcPts val="0"/>
              </a:spcAft>
              <a:buClr>
                <a:schemeClr val="bg2"/>
              </a:buClr>
              <a:buFont typeface="Wingdings" pitchFamily="2" charset="2"/>
              <a:buChar char="§"/>
            </a:pPr>
            <a:r>
              <a:rPr lang="ar-KW" sz="1500" dirty="0">
                <a:latin typeface="Sakkal Majalla" panose="02000000000000000000" pitchFamily="2" charset="-78"/>
                <a:cs typeface="Sakkal Majalla" panose="02000000000000000000" pitchFamily="2" charset="-78"/>
              </a:rPr>
              <a:t>تزويد المعنيين في المنطقة بالتقارير البحثية والخدمات الاستشارية، من خلال شركة مارمور، وهي الذراع البحثي "للمركز"</a:t>
            </a:r>
          </a:p>
          <a:p>
            <a:pPr marL="7938" rtl="1">
              <a:lnSpc>
                <a:spcPts val="1500"/>
              </a:lnSpc>
              <a:spcBef>
                <a:spcPts val="0"/>
              </a:spcBef>
              <a:spcAft>
                <a:spcPts val="0"/>
              </a:spcAft>
              <a:buClr>
                <a:schemeClr val="bg2"/>
              </a:buClr>
            </a:pPr>
            <a:endParaRPr lang="ar-KW" sz="1500" dirty="0">
              <a:latin typeface="Sakkal Majalla" panose="02000000000000000000" pitchFamily="2" charset="-78"/>
              <a:cs typeface="Sakkal Majalla" panose="02000000000000000000" pitchFamily="2" charset="-78"/>
            </a:endParaRPr>
          </a:p>
          <a:p>
            <a:pPr marL="138113" indent="-130175" rtl="1">
              <a:lnSpc>
                <a:spcPts val="1500"/>
              </a:lnSpc>
              <a:spcBef>
                <a:spcPts val="0"/>
              </a:spcBef>
              <a:spcAft>
                <a:spcPts val="0"/>
              </a:spcAft>
              <a:buClr>
                <a:schemeClr val="bg2"/>
              </a:buClr>
              <a:buFont typeface="Wingdings" pitchFamily="2" charset="2"/>
              <a:buChar char="§"/>
            </a:pPr>
            <a:endParaRPr lang="ar-KW" sz="1500" dirty="0">
              <a:latin typeface="Sakkal Majalla" panose="02000000000000000000" pitchFamily="2" charset="-78"/>
              <a:cs typeface="Sakkal Majalla" panose="02000000000000000000" pitchFamily="2" charset="-78"/>
            </a:endParaRPr>
          </a:p>
          <a:p>
            <a:pPr marL="7938" rtl="1">
              <a:lnSpc>
                <a:spcPts val="1500"/>
              </a:lnSpc>
              <a:spcBef>
                <a:spcPts val="0"/>
              </a:spcBef>
              <a:spcAft>
                <a:spcPts val="0"/>
              </a:spcAft>
              <a:buClr>
                <a:schemeClr val="bg2"/>
              </a:buClr>
            </a:pPr>
            <a:r>
              <a:rPr lang="ar-SA" sz="1500" dirty="0">
                <a:latin typeface="Sakkal Majalla" panose="02000000000000000000" pitchFamily="2" charset="-78"/>
                <a:cs typeface="Sakkal Majalla" panose="02000000000000000000" pitchFamily="2" charset="-78"/>
              </a:rPr>
              <a:t>في </a:t>
            </a:r>
            <a:r>
              <a:rPr lang="ar-KW" sz="1500" dirty="0">
                <a:latin typeface="Sakkal Majalla" panose="02000000000000000000" pitchFamily="2" charset="-78"/>
                <a:cs typeface="Sakkal Majalla" panose="02000000000000000000" pitchFamily="2" charset="-78"/>
              </a:rPr>
              <a:t>"</a:t>
            </a:r>
            <a:r>
              <a:rPr lang="ar-SA" sz="1500" dirty="0">
                <a:latin typeface="Sakkal Majalla" panose="02000000000000000000" pitchFamily="2" charset="-78"/>
                <a:cs typeface="Sakkal Majalla" panose="02000000000000000000" pitchFamily="2" charset="-78"/>
              </a:rPr>
              <a:t>المركز</a:t>
            </a:r>
            <a:r>
              <a:rPr lang="ar-KW" sz="1500" dirty="0">
                <a:latin typeface="Sakkal Majalla" panose="02000000000000000000" pitchFamily="2" charset="-78"/>
                <a:cs typeface="Sakkal Majalla" panose="02000000000000000000" pitchFamily="2" charset="-78"/>
              </a:rPr>
              <a:t>"</a:t>
            </a:r>
            <a:r>
              <a:rPr lang="ar-SA" sz="1500" dirty="0">
                <a:latin typeface="Sakkal Majalla" panose="02000000000000000000" pitchFamily="2" charset="-78"/>
                <a:cs typeface="Sakkal Majalla" panose="02000000000000000000" pitchFamily="2" charset="-78"/>
              </a:rPr>
              <a:t>، سمعتنا هي أكبر أصولنا. لقد عملنا طواعية وفقًا لإرشادات صارمة قبل فترة طويلة من أن تكون حوكمة الشركات هي القاعدة</a:t>
            </a:r>
            <a:endParaRPr lang="ar-KW" sz="1500" dirty="0">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id="{6E78BCA5-871D-CA41-912D-008C0E07D3E3}"/>
              </a:ext>
            </a:extLst>
          </p:cNvPr>
          <p:cNvPicPr>
            <a:picLocks noChangeAspect="1"/>
          </p:cNvPicPr>
          <p:nvPr/>
        </p:nvPicPr>
        <p:blipFill>
          <a:blip r:embed="rId3"/>
          <a:stretch>
            <a:fillRect/>
          </a:stretch>
        </p:blipFill>
        <p:spPr>
          <a:xfrm>
            <a:off x="9109764" y="2493662"/>
            <a:ext cx="466036" cy="628135"/>
          </a:xfrm>
          <a:prstGeom prst="rect">
            <a:avLst/>
          </a:prstGeom>
        </p:spPr>
      </p:pic>
      <p:pic>
        <p:nvPicPr>
          <p:cNvPr id="14" name="Picture 13">
            <a:extLst>
              <a:ext uri="{FF2B5EF4-FFF2-40B4-BE49-F238E27FC236}">
                <a16:creationId xmlns:a16="http://schemas.microsoft.com/office/drawing/2014/main" id="{6F11EA55-A314-474B-BEB5-22BE0DD31424}"/>
              </a:ext>
            </a:extLst>
          </p:cNvPr>
          <p:cNvPicPr>
            <a:picLocks noChangeAspect="1"/>
          </p:cNvPicPr>
          <p:nvPr/>
        </p:nvPicPr>
        <p:blipFill>
          <a:blip r:embed="rId4"/>
          <a:stretch>
            <a:fillRect/>
          </a:stretch>
        </p:blipFill>
        <p:spPr>
          <a:xfrm>
            <a:off x="6844125" y="2493661"/>
            <a:ext cx="535762" cy="628135"/>
          </a:xfrm>
          <a:prstGeom prst="rect">
            <a:avLst/>
          </a:prstGeom>
        </p:spPr>
      </p:pic>
      <p:pic>
        <p:nvPicPr>
          <p:cNvPr id="15" name="Picture 14">
            <a:extLst>
              <a:ext uri="{FF2B5EF4-FFF2-40B4-BE49-F238E27FC236}">
                <a16:creationId xmlns:a16="http://schemas.microsoft.com/office/drawing/2014/main" id="{864A9AF0-3D98-0D43-9DE5-12F7FEBC2D73}"/>
              </a:ext>
            </a:extLst>
          </p:cNvPr>
          <p:cNvPicPr>
            <a:picLocks noChangeAspect="1"/>
          </p:cNvPicPr>
          <p:nvPr/>
        </p:nvPicPr>
        <p:blipFill>
          <a:blip r:embed="rId5"/>
          <a:stretch>
            <a:fillRect/>
          </a:stretch>
        </p:blipFill>
        <p:spPr>
          <a:xfrm>
            <a:off x="4447541" y="2493660"/>
            <a:ext cx="736434" cy="628135"/>
          </a:xfrm>
          <a:prstGeom prst="rect">
            <a:avLst/>
          </a:prstGeom>
        </p:spPr>
      </p:pic>
      <p:pic>
        <p:nvPicPr>
          <p:cNvPr id="16" name="Picture 15">
            <a:extLst>
              <a:ext uri="{FF2B5EF4-FFF2-40B4-BE49-F238E27FC236}">
                <a16:creationId xmlns:a16="http://schemas.microsoft.com/office/drawing/2014/main" id="{C25EE55C-FE98-CE4F-9ACF-CC50AC7F07AD}"/>
              </a:ext>
            </a:extLst>
          </p:cNvPr>
          <p:cNvPicPr>
            <a:picLocks noChangeAspect="1"/>
          </p:cNvPicPr>
          <p:nvPr/>
        </p:nvPicPr>
        <p:blipFill>
          <a:blip r:embed="rId6"/>
          <a:stretch>
            <a:fillRect/>
          </a:stretch>
        </p:blipFill>
        <p:spPr>
          <a:xfrm>
            <a:off x="2598186" y="2493659"/>
            <a:ext cx="389877" cy="628135"/>
          </a:xfrm>
          <a:prstGeom prst="rect">
            <a:avLst/>
          </a:prstGeom>
        </p:spPr>
      </p:pic>
    </p:spTree>
    <p:extLst>
      <p:ext uri="{BB962C8B-B14F-4D97-AF65-F5344CB8AC3E}">
        <p14:creationId xmlns:p14="http://schemas.microsoft.com/office/powerpoint/2010/main" val="194360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C7902D-8EE4-4949-8F19-EA68651D6435}"/>
              </a:ext>
            </a:extLst>
          </p:cNvPr>
          <p:cNvSpPr>
            <a:spLocks noGrp="1"/>
          </p:cNvSpPr>
          <p:nvPr>
            <p:ph type="title"/>
          </p:nvPr>
        </p:nvSpPr>
        <p:spPr/>
        <p:txBody>
          <a:bodyPr/>
          <a:lstStyle/>
          <a:p>
            <a:r>
              <a:rPr lang="ar-SA" dirty="0"/>
              <a:t>نبذة من "المركز" (تتمة)</a:t>
            </a:r>
            <a:endParaRPr lang="en-KW" dirty="0"/>
          </a:p>
        </p:txBody>
      </p:sp>
      <p:sp>
        <p:nvSpPr>
          <p:cNvPr id="6" name="Content Placeholder 4">
            <a:extLst>
              <a:ext uri="{FF2B5EF4-FFF2-40B4-BE49-F238E27FC236}">
                <a16:creationId xmlns:a16="http://schemas.microsoft.com/office/drawing/2014/main" id="{2675606F-3F1E-564D-A609-8DB011CEC3B7}"/>
              </a:ext>
            </a:extLst>
          </p:cNvPr>
          <p:cNvSpPr txBox="1">
            <a:spLocks/>
          </p:cNvSpPr>
          <p:nvPr/>
        </p:nvSpPr>
        <p:spPr bwMode="auto">
          <a:xfrm>
            <a:off x="1007995" y="1757903"/>
            <a:ext cx="8567736" cy="36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a:lnSpc>
                <a:spcPts val="2400"/>
              </a:lnSpc>
            </a:pPr>
            <a:r>
              <a:rPr lang="ar-KW" sz="1800" i="1" dirty="0">
                <a:solidFill>
                  <a:schemeClr val="bg2"/>
                </a:solidFill>
              </a:rPr>
              <a:t>حضور قوي في قطاع الاستثمار عالمياً</a:t>
            </a:r>
          </a:p>
        </p:txBody>
      </p:sp>
      <p:pic>
        <p:nvPicPr>
          <p:cNvPr id="75" name="Picture 74">
            <a:extLst>
              <a:ext uri="{FF2B5EF4-FFF2-40B4-BE49-F238E27FC236}">
                <a16:creationId xmlns:a16="http://schemas.microsoft.com/office/drawing/2014/main" id="{11CEE7F9-B2D1-3F42-B45D-499B8DA2C35E}"/>
              </a:ext>
            </a:extLst>
          </p:cNvPr>
          <p:cNvPicPr>
            <a:picLocks noChangeAspect="1"/>
          </p:cNvPicPr>
          <p:nvPr/>
        </p:nvPicPr>
        <p:blipFill>
          <a:blip r:embed="rId3">
            <a:alphaModFix amt="25000"/>
          </a:blip>
          <a:stretch>
            <a:fillRect/>
          </a:stretch>
        </p:blipFill>
        <p:spPr>
          <a:xfrm>
            <a:off x="1513693" y="1979613"/>
            <a:ext cx="7556477" cy="4387412"/>
          </a:xfrm>
          <a:prstGeom prst="rect">
            <a:avLst/>
          </a:prstGeom>
        </p:spPr>
      </p:pic>
      <p:sp>
        <p:nvSpPr>
          <p:cNvPr id="76" name="object 4">
            <a:extLst>
              <a:ext uri="{FF2B5EF4-FFF2-40B4-BE49-F238E27FC236}">
                <a16:creationId xmlns:a16="http://schemas.microsoft.com/office/drawing/2014/main" id="{8773FD9E-B742-E942-A3E6-2A6894146E03}"/>
              </a:ext>
            </a:extLst>
          </p:cNvPr>
          <p:cNvSpPr/>
          <p:nvPr/>
        </p:nvSpPr>
        <p:spPr>
          <a:xfrm>
            <a:off x="1007995" y="5278316"/>
            <a:ext cx="65405" cy="65405"/>
          </a:xfrm>
          <a:custGeom>
            <a:avLst/>
            <a:gdLst/>
            <a:ahLst/>
            <a:cxnLst/>
            <a:rect l="l" t="t" r="r" b="b"/>
            <a:pathLst>
              <a:path w="65405"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2"/>
          </a:solidFill>
        </p:spPr>
        <p:txBody>
          <a:bodyPr wrap="square" lIns="0" tIns="0" rIns="0" bIns="0" rtlCol="0"/>
          <a:lstStyle/>
          <a:p>
            <a:pPr algn="r" rtl="1" fontAlgn="base">
              <a:spcBef>
                <a:spcPct val="0"/>
              </a:spcBef>
              <a:spcAft>
                <a:spcPct val="0"/>
              </a:spcAft>
            </a:pPr>
            <a:endParaRPr/>
          </a:p>
        </p:txBody>
      </p:sp>
      <p:sp>
        <p:nvSpPr>
          <p:cNvPr id="77" name="object 5">
            <a:extLst>
              <a:ext uri="{FF2B5EF4-FFF2-40B4-BE49-F238E27FC236}">
                <a16:creationId xmlns:a16="http://schemas.microsoft.com/office/drawing/2014/main" id="{A52610BB-5E3B-3740-805A-FF34E7FAEC42}"/>
              </a:ext>
            </a:extLst>
          </p:cNvPr>
          <p:cNvSpPr/>
          <p:nvPr/>
        </p:nvSpPr>
        <p:spPr>
          <a:xfrm>
            <a:off x="1007995" y="5502319"/>
            <a:ext cx="65405" cy="65405"/>
          </a:xfrm>
          <a:custGeom>
            <a:avLst/>
            <a:gdLst/>
            <a:ahLst/>
            <a:cxnLst/>
            <a:rect l="l" t="t" r="r" b="b"/>
            <a:pathLst>
              <a:path w="65405"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5"/>
          </a:solidFill>
        </p:spPr>
        <p:txBody>
          <a:bodyPr wrap="square" lIns="0" tIns="0" rIns="0" bIns="0" rtlCol="0"/>
          <a:lstStyle/>
          <a:p>
            <a:pPr algn="r" rtl="1" fontAlgn="base">
              <a:spcBef>
                <a:spcPct val="0"/>
              </a:spcBef>
              <a:spcAft>
                <a:spcPct val="0"/>
              </a:spcAft>
            </a:pPr>
            <a:endParaRPr/>
          </a:p>
        </p:txBody>
      </p:sp>
      <p:sp>
        <p:nvSpPr>
          <p:cNvPr id="78" name="object 6">
            <a:extLst>
              <a:ext uri="{FF2B5EF4-FFF2-40B4-BE49-F238E27FC236}">
                <a16:creationId xmlns:a16="http://schemas.microsoft.com/office/drawing/2014/main" id="{24F6F838-366F-094F-9DA2-A323255055B5}"/>
              </a:ext>
            </a:extLst>
          </p:cNvPr>
          <p:cNvSpPr/>
          <p:nvPr/>
        </p:nvSpPr>
        <p:spPr>
          <a:xfrm>
            <a:off x="1007995" y="5744252"/>
            <a:ext cx="65405" cy="65405"/>
          </a:xfrm>
          <a:custGeom>
            <a:avLst/>
            <a:gdLst/>
            <a:ahLst/>
            <a:cxnLst/>
            <a:rect l="l" t="t" r="r" b="b"/>
            <a:pathLst>
              <a:path w="65405"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tx2"/>
          </a:solidFill>
        </p:spPr>
        <p:txBody>
          <a:bodyPr wrap="square" lIns="0" tIns="0" rIns="0" bIns="0" rtlCol="0"/>
          <a:lstStyle/>
          <a:p>
            <a:pPr algn="r" rtl="1" fontAlgn="base">
              <a:spcBef>
                <a:spcPct val="0"/>
              </a:spcBef>
              <a:spcAft>
                <a:spcPct val="0"/>
              </a:spcAft>
            </a:pPr>
            <a:endParaRPr/>
          </a:p>
        </p:txBody>
      </p:sp>
      <p:sp>
        <p:nvSpPr>
          <p:cNvPr id="79" name="object 7">
            <a:extLst>
              <a:ext uri="{FF2B5EF4-FFF2-40B4-BE49-F238E27FC236}">
                <a16:creationId xmlns:a16="http://schemas.microsoft.com/office/drawing/2014/main" id="{20F6F780-AE99-DE45-979E-062F4EBC47B3}"/>
              </a:ext>
            </a:extLst>
          </p:cNvPr>
          <p:cNvSpPr/>
          <p:nvPr/>
        </p:nvSpPr>
        <p:spPr>
          <a:xfrm>
            <a:off x="1007995" y="5986185"/>
            <a:ext cx="65405" cy="65405"/>
          </a:xfrm>
          <a:custGeom>
            <a:avLst/>
            <a:gdLst/>
            <a:ahLst/>
            <a:cxnLst/>
            <a:rect l="l" t="t" r="r" b="b"/>
            <a:pathLst>
              <a:path w="65405"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3"/>
          </a:solidFill>
        </p:spPr>
        <p:txBody>
          <a:bodyPr wrap="square" lIns="0" tIns="0" rIns="0" bIns="0" rtlCol="0"/>
          <a:lstStyle/>
          <a:p>
            <a:pPr algn="r" rtl="1" fontAlgn="base">
              <a:spcBef>
                <a:spcPct val="0"/>
              </a:spcBef>
              <a:spcAft>
                <a:spcPct val="0"/>
              </a:spcAft>
            </a:pPr>
            <a:endParaRPr/>
          </a:p>
        </p:txBody>
      </p:sp>
      <p:sp>
        <p:nvSpPr>
          <p:cNvPr id="80" name="object 8">
            <a:extLst>
              <a:ext uri="{FF2B5EF4-FFF2-40B4-BE49-F238E27FC236}">
                <a16:creationId xmlns:a16="http://schemas.microsoft.com/office/drawing/2014/main" id="{87958043-6241-9949-918B-099EF8938956}"/>
              </a:ext>
            </a:extLst>
          </p:cNvPr>
          <p:cNvSpPr/>
          <p:nvPr/>
        </p:nvSpPr>
        <p:spPr>
          <a:xfrm>
            <a:off x="1007995" y="6228118"/>
            <a:ext cx="65405" cy="65405"/>
          </a:xfrm>
          <a:custGeom>
            <a:avLst/>
            <a:gdLst/>
            <a:ahLst/>
            <a:cxnLst/>
            <a:rect l="l" t="t" r="r" b="b"/>
            <a:pathLst>
              <a:path w="65405"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1"/>
          </a:solidFill>
        </p:spPr>
        <p:txBody>
          <a:bodyPr wrap="square" lIns="0" tIns="0" rIns="0" bIns="0" rtlCol="0"/>
          <a:lstStyle/>
          <a:p>
            <a:pPr algn="r" rtl="1" fontAlgn="base">
              <a:spcBef>
                <a:spcPct val="0"/>
              </a:spcBef>
              <a:spcAft>
                <a:spcPct val="0"/>
              </a:spcAft>
            </a:pPr>
            <a:endParaRPr/>
          </a:p>
        </p:txBody>
      </p:sp>
      <p:sp>
        <p:nvSpPr>
          <p:cNvPr id="81" name="object 9">
            <a:extLst>
              <a:ext uri="{FF2B5EF4-FFF2-40B4-BE49-F238E27FC236}">
                <a16:creationId xmlns:a16="http://schemas.microsoft.com/office/drawing/2014/main" id="{A6CB380C-AAF9-2943-8439-DB90F6B5B6D2}"/>
              </a:ext>
            </a:extLst>
          </p:cNvPr>
          <p:cNvSpPr/>
          <p:nvPr/>
        </p:nvSpPr>
        <p:spPr>
          <a:xfrm>
            <a:off x="1007995" y="6470049"/>
            <a:ext cx="65405" cy="65405"/>
          </a:xfrm>
          <a:custGeom>
            <a:avLst/>
            <a:gdLst/>
            <a:ahLst/>
            <a:cxnLst/>
            <a:rect l="l" t="t" r="r" b="b"/>
            <a:pathLst>
              <a:path w="65405"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bg2"/>
          </a:solidFill>
        </p:spPr>
        <p:txBody>
          <a:bodyPr wrap="square" lIns="0" tIns="0" rIns="0" bIns="0" rtlCol="0"/>
          <a:lstStyle/>
          <a:p>
            <a:pPr algn="r" rtl="1" fontAlgn="base">
              <a:spcBef>
                <a:spcPct val="0"/>
              </a:spcBef>
              <a:spcAft>
                <a:spcPct val="0"/>
              </a:spcAft>
            </a:pPr>
            <a:endParaRPr/>
          </a:p>
        </p:txBody>
      </p:sp>
      <p:sp>
        <p:nvSpPr>
          <p:cNvPr id="82" name="object 15">
            <a:extLst>
              <a:ext uri="{FF2B5EF4-FFF2-40B4-BE49-F238E27FC236}">
                <a16:creationId xmlns:a16="http://schemas.microsoft.com/office/drawing/2014/main" id="{572C3DDE-69D4-184B-8515-4FC836E6FD4F}"/>
              </a:ext>
            </a:extLst>
          </p:cNvPr>
          <p:cNvSpPr/>
          <p:nvPr/>
        </p:nvSpPr>
        <p:spPr>
          <a:xfrm>
            <a:off x="6441127" y="3857029"/>
            <a:ext cx="396000" cy="396000"/>
          </a:xfrm>
          <a:custGeom>
            <a:avLst/>
            <a:gdLst/>
            <a:ahLst/>
            <a:cxnLst/>
            <a:rect l="l" t="t" r="r" b="b"/>
            <a:pathLst>
              <a:path w="583565" h="583564">
                <a:moveTo>
                  <a:pt x="291604" y="0"/>
                </a:moveTo>
                <a:lnTo>
                  <a:pt x="244304" y="3816"/>
                </a:lnTo>
                <a:lnTo>
                  <a:pt x="199435" y="14864"/>
                </a:lnTo>
                <a:lnTo>
                  <a:pt x="157595" y="32545"/>
                </a:lnTo>
                <a:lnTo>
                  <a:pt x="119386" y="56258"/>
                </a:lnTo>
                <a:lnTo>
                  <a:pt x="85409" y="85402"/>
                </a:lnTo>
                <a:lnTo>
                  <a:pt x="56262" y="119378"/>
                </a:lnTo>
                <a:lnTo>
                  <a:pt x="32548" y="157585"/>
                </a:lnTo>
                <a:lnTo>
                  <a:pt x="14866" y="199423"/>
                </a:lnTo>
                <a:lnTo>
                  <a:pt x="3816" y="244292"/>
                </a:lnTo>
                <a:lnTo>
                  <a:pt x="0" y="291591"/>
                </a:lnTo>
                <a:lnTo>
                  <a:pt x="3816" y="338891"/>
                </a:lnTo>
                <a:lnTo>
                  <a:pt x="14866" y="383761"/>
                </a:lnTo>
                <a:lnTo>
                  <a:pt x="32548" y="425601"/>
                </a:lnTo>
                <a:lnTo>
                  <a:pt x="56262" y="463809"/>
                </a:lnTo>
                <a:lnTo>
                  <a:pt x="85409" y="497787"/>
                </a:lnTo>
                <a:lnTo>
                  <a:pt x="119386" y="526933"/>
                </a:lnTo>
                <a:lnTo>
                  <a:pt x="157595" y="550648"/>
                </a:lnTo>
                <a:lnTo>
                  <a:pt x="199435" y="568330"/>
                </a:lnTo>
                <a:lnTo>
                  <a:pt x="244304" y="579380"/>
                </a:lnTo>
                <a:lnTo>
                  <a:pt x="291604" y="583196"/>
                </a:lnTo>
                <a:lnTo>
                  <a:pt x="338904" y="579380"/>
                </a:lnTo>
                <a:lnTo>
                  <a:pt x="383774" y="568330"/>
                </a:lnTo>
                <a:lnTo>
                  <a:pt x="425613" y="550648"/>
                </a:lnTo>
                <a:lnTo>
                  <a:pt x="463822" y="526933"/>
                </a:lnTo>
                <a:lnTo>
                  <a:pt x="497800" y="497787"/>
                </a:lnTo>
                <a:lnTo>
                  <a:pt x="526946" y="463809"/>
                </a:lnTo>
                <a:lnTo>
                  <a:pt x="550660" y="425601"/>
                </a:lnTo>
                <a:lnTo>
                  <a:pt x="568343" y="383761"/>
                </a:lnTo>
                <a:lnTo>
                  <a:pt x="579392" y="338891"/>
                </a:lnTo>
                <a:lnTo>
                  <a:pt x="583209" y="291591"/>
                </a:lnTo>
                <a:lnTo>
                  <a:pt x="579392" y="244292"/>
                </a:lnTo>
                <a:lnTo>
                  <a:pt x="568343" y="199423"/>
                </a:lnTo>
                <a:lnTo>
                  <a:pt x="550660" y="157585"/>
                </a:lnTo>
                <a:lnTo>
                  <a:pt x="526946" y="119378"/>
                </a:lnTo>
                <a:lnTo>
                  <a:pt x="497800" y="85402"/>
                </a:lnTo>
                <a:lnTo>
                  <a:pt x="463822" y="56258"/>
                </a:lnTo>
                <a:lnTo>
                  <a:pt x="425613" y="32545"/>
                </a:lnTo>
                <a:lnTo>
                  <a:pt x="383774" y="14864"/>
                </a:lnTo>
                <a:lnTo>
                  <a:pt x="338904" y="3816"/>
                </a:lnTo>
                <a:lnTo>
                  <a:pt x="291604" y="0"/>
                </a:lnTo>
                <a:close/>
              </a:path>
            </a:pathLst>
          </a:custGeom>
          <a:solidFill>
            <a:schemeClr val="bg2">
              <a:lumMod val="20000"/>
              <a:lumOff val="80000"/>
              <a:alpha val="50000"/>
            </a:schemeClr>
          </a:solidFill>
        </p:spPr>
        <p:txBody>
          <a:bodyPr wrap="square" lIns="0" tIns="0" rIns="0" bIns="0" rtlCol="0"/>
          <a:lstStyle/>
          <a:p>
            <a:pPr algn="l" rtl="0" fontAlgn="base">
              <a:spcBef>
                <a:spcPct val="0"/>
              </a:spcBef>
              <a:spcAft>
                <a:spcPct val="0"/>
              </a:spcAft>
            </a:pPr>
            <a:endParaRPr sz="1000">
              <a:latin typeface="Helvetica" pitchFamily="2" charset="0"/>
            </a:endParaRPr>
          </a:p>
        </p:txBody>
      </p:sp>
      <p:sp>
        <p:nvSpPr>
          <p:cNvPr id="83" name="object 16">
            <a:extLst>
              <a:ext uri="{FF2B5EF4-FFF2-40B4-BE49-F238E27FC236}">
                <a16:creationId xmlns:a16="http://schemas.microsoft.com/office/drawing/2014/main" id="{71A89238-873C-0E42-97FA-47B59EDBF49F}"/>
              </a:ext>
            </a:extLst>
          </p:cNvPr>
          <p:cNvSpPr txBox="1"/>
          <p:nvPr/>
        </p:nvSpPr>
        <p:spPr>
          <a:xfrm>
            <a:off x="6493474" y="3953547"/>
            <a:ext cx="250190" cy="145553"/>
          </a:xfrm>
          <a:prstGeom prst="rect">
            <a:avLst/>
          </a:prstGeom>
        </p:spPr>
        <p:txBody>
          <a:bodyPr vert="horz" wrap="square" lIns="0" tIns="12700" rIns="0" bIns="0" rtlCol="0">
            <a:spAutoFit/>
          </a:bodyPr>
          <a:lstStyle/>
          <a:p>
            <a:pPr marL="12700">
              <a:lnSpc>
                <a:spcPts val="900"/>
              </a:lnSpc>
              <a:spcBef>
                <a:spcPts val="100"/>
              </a:spcBef>
            </a:pPr>
            <a:r>
              <a:rPr lang="ar-EG" sz="1200" dirty="0">
                <a:latin typeface="Sakkal Majalla" panose="02000000000000000000" pitchFamily="2" charset="-78"/>
                <a:ea typeface="Tahoma" panose="020B0604030504040204" pitchFamily="34" charset="0"/>
                <a:cs typeface="Sakkal Majalla" panose="02000000000000000000" pitchFamily="2" charset="-78"/>
              </a:rPr>
              <a:t>الهند</a:t>
            </a:r>
            <a:endParaRPr sz="1200" dirty="0">
              <a:latin typeface="Helvetica" pitchFamily="2" charset="0"/>
              <a:cs typeface="HelveticaNeue"/>
            </a:endParaRPr>
          </a:p>
        </p:txBody>
      </p:sp>
      <p:sp>
        <p:nvSpPr>
          <p:cNvPr id="84" name="object 17">
            <a:extLst>
              <a:ext uri="{FF2B5EF4-FFF2-40B4-BE49-F238E27FC236}">
                <a16:creationId xmlns:a16="http://schemas.microsoft.com/office/drawing/2014/main" id="{6C8DFC34-0E8D-FE4F-991E-3B40869D4B7B}"/>
              </a:ext>
            </a:extLst>
          </p:cNvPr>
          <p:cNvSpPr/>
          <p:nvPr/>
        </p:nvSpPr>
        <p:spPr>
          <a:xfrm>
            <a:off x="6606425" y="4115412"/>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bg2"/>
          </a:solidFill>
        </p:spPr>
        <p:txBody>
          <a:bodyPr wrap="square" lIns="0" tIns="0" rIns="0" bIns="0" rtlCol="0"/>
          <a:lstStyle/>
          <a:p>
            <a:pPr algn="r" rtl="1" fontAlgn="base">
              <a:spcBef>
                <a:spcPct val="0"/>
              </a:spcBef>
              <a:spcAft>
                <a:spcPct val="0"/>
              </a:spcAft>
            </a:pPr>
            <a:endParaRPr/>
          </a:p>
        </p:txBody>
      </p:sp>
      <p:sp>
        <p:nvSpPr>
          <p:cNvPr id="85" name="object 18">
            <a:extLst>
              <a:ext uri="{FF2B5EF4-FFF2-40B4-BE49-F238E27FC236}">
                <a16:creationId xmlns:a16="http://schemas.microsoft.com/office/drawing/2014/main" id="{82E1448F-05BA-1C46-9888-6925342DFBC6}"/>
              </a:ext>
            </a:extLst>
          </p:cNvPr>
          <p:cNvSpPr/>
          <p:nvPr/>
        </p:nvSpPr>
        <p:spPr>
          <a:xfrm>
            <a:off x="5087153" y="3550436"/>
            <a:ext cx="1346200" cy="1346200"/>
          </a:xfrm>
          <a:custGeom>
            <a:avLst/>
            <a:gdLst/>
            <a:ahLst/>
            <a:cxnLst/>
            <a:rect l="l" t="t" r="r" b="b"/>
            <a:pathLst>
              <a:path w="1346200" h="1346200">
                <a:moveTo>
                  <a:pt x="672846" y="0"/>
                </a:moveTo>
                <a:lnTo>
                  <a:pt x="624794" y="1689"/>
                </a:lnTo>
                <a:lnTo>
                  <a:pt x="577654" y="6681"/>
                </a:lnTo>
                <a:lnTo>
                  <a:pt x="531539" y="14862"/>
                </a:lnTo>
                <a:lnTo>
                  <a:pt x="486565" y="26118"/>
                </a:lnTo>
                <a:lnTo>
                  <a:pt x="442844" y="40335"/>
                </a:lnTo>
                <a:lnTo>
                  <a:pt x="400490" y="57400"/>
                </a:lnTo>
                <a:lnTo>
                  <a:pt x="359617" y="77199"/>
                </a:lnTo>
                <a:lnTo>
                  <a:pt x="320339" y="99617"/>
                </a:lnTo>
                <a:lnTo>
                  <a:pt x="282770" y="124541"/>
                </a:lnTo>
                <a:lnTo>
                  <a:pt x="247024" y="151857"/>
                </a:lnTo>
                <a:lnTo>
                  <a:pt x="213215" y="181451"/>
                </a:lnTo>
                <a:lnTo>
                  <a:pt x="181456" y="213210"/>
                </a:lnTo>
                <a:lnTo>
                  <a:pt x="151861" y="247019"/>
                </a:lnTo>
                <a:lnTo>
                  <a:pt x="124544" y="282765"/>
                </a:lnTo>
                <a:lnTo>
                  <a:pt x="99620" y="320334"/>
                </a:lnTo>
                <a:lnTo>
                  <a:pt x="77201" y="359611"/>
                </a:lnTo>
                <a:lnTo>
                  <a:pt x="57402" y="400484"/>
                </a:lnTo>
                <a:lnTo>
                  <a:pt x="40337" y="442838"/>
                </a:lnTo>
                <a:lnTo>
                  <a:pt x="26119" y="486560"/>
                </a:lnTo>
                <a:lnTo>
                  <a:pt x="14863" y="531536"/>
                </a:lnTo>
                <a:lnTo>
                  <a:pt x="6681" y="577651"/>
                </a:lnTo>
                <a:lnTo>
                  <a:pt x="1689" y="624792"/>
                </a:lnTo>
                <a:lnTo>
                  <a:pt x="0" y="672846"/>
                </a:lnTo>
                <a:lnTo>
                  <a:pt x="1689" y="720896"/>
                </a:lnTo>
                <a:lnTo>
                  <a:pt x="6681" y="768034"/>
                </a:lnTo>
                <a:lnTo>
                  <a:pt x="14863" y="814147"/>
                </a:lnTo>
                <a:lnTo>
                  <a:pt x="26119" y="859121"/>
                </a:lnTo>
                <a:lnTo>
                  <a:pt x="40337" y="902841"/>
                </a:lnTo>
                <a:lnTo>
                  <a:pt x="57402" y="945194"/>
                </a:lnTo>
                <a:lnTo>
                  <a:pt x="77201" y="986066"/>
                </a:lnTo>
                <a:lnTo>
                  <a:pt x="99620" y="1025343"/>
                </a:lnTo>
                <a:lnTo>
                  <a:pt x="124544" y="1062911"/>
                </a:lnTo>
                <a:lnTo>
                  <a:pt x="151861" y="1098656"/>
                </a:lnTo>
                <a:lnTo>
                  <a:pt x="181456" y="1132465"/>
                </a:lnTo>
                <a:lnTo>
                  <a:pt x="213215" y="1164224"/>
                </a:lnTo>
                <a:lnTo>
                  <a:pt x="247024" y="1193818"/>
                </a:lnTo>
                <a:lnTo>
                  <a:pt x="282770" y="1221135"/>
                </a:lnTo>
                <a:lnTo>
                  <a:pt x="320339" y="1246059"/>
                </a:lnTo>
                <a:lnTo>
                  <a:pt x="359617" y="1268478"/>
                </a:lnTo>
                <a:lnTo>
                  <a:pt x="400490" y="1288276"/>
                </a:lnTo>
                <a:lnTo>
                  <a:pt x="442844" y="1305342"/>
                </a:lnTo>
                <a:lnTo>
                  <a:pt x="486565" y="1319559"/>
                </a:lnTo>
                <a:lnTo>
                  <a:pt x="531539" y="1330816"/>
                </a:lnTo>
                <a:lnTo>
                  <a:pt x="577654" y="1338997"/>
                </a:lnTo>
                <a:lnTo>
                  <a:pt x="624794" y="1343989"/>
                </a:lnTo>
                <a:lnTo>
                  <a:pt x="672846" y="1345679"/>
                </a:lnTo>
                <a:lnTo>
                  <a:pt x="720897" y="1343989"/>
                </a:lnTo>
                <a:lnTo>
                  <a:pt x="768037" y="1338997"/>
                </a:lnTo>
                <a:lnTo>
                  <a:pt x="814152" y="1330816"/>
                </a:lnTo>
                <a:lnTo>
                  <a:pt x="859126" y="1319559"/>
                </a:lnTo>
                <a:lnTo>
                  <a:pt x="902847" y="1305342"/>
                </a:lnTo>
                <a:lnTo>
                  <a:pt x="945201" y="1288276"/>
                </a:lnTo>
                <a:lnTo>
                  <a:pt x="986074" y="1268478"/>
                </a:lnTo>
                <a:lnTo>
                  <a:pt x="1025352" y="1246059"/>
                </a:lnTo>
                <a:lnTo>
                  <a:pt x="1062921" y="1221135"/>
                </a:lnTo>
                <a:lnTo>
                  <a:pt x="1098667" y="1193818"/>
                </a:lnTo>
                <a:lnTo>
                  <a:pt x="1132476" y="1164224"/>
                </a:lnTo>
                <a:lnTo>
                  <a:pt x="1164235" y="1132465"/>
                </a:lnTo>
                <a:lnTo>
                  <a:pt x="1193830" y="1098656"/>
                </a:lnTo>
                <a:lnTo>
                  <a:pt x="1221147" y="1062911"/>
                </a:lnTo>
                <a:lnTo>
                  <a:pt x="1246071" y="1025343"/>
                </a:lnTo>
                <a:lnTo>
                  <a:pt x="1268490" y="986066"/>
                </a:lnTo>
                <a:lnTo>
                  <a:pt x="1288289" y="945194"/>
                </a:lnTo>
                <a:lnTo>
                  <a:pt x="1305354" y="902841"/>
                </a:lnTo>
                <a:lnTo>
                  <a:pt x="1319572" y="859121"/>
                </a:lnTo>
                <a:lnTo>
                  <a:pt x="1330828" y="814147"/>
                </a:lnTo>
                <a:lnTo>
                  <a:pt x="1339010" y="768034"/>
                </a:lnTo>
                <a:lnTo>
                  <a:pt x="1344002" y="720896"/>
                </a:lnTo>
                <a:lnTo>
                  <a:pt x="1345692" y="672846"/>
                </a:lnTo>
                <a:lnTo>
                  <a:pt x="1344002" y="624792"/>
                </a:lnTo>
                <a:lnTo>
                  <a:pt x="1339010" y="577651"/>
                </a:lnTo>
                <a:lnTo>
                  <a:pt x="1330828" y="531536"/>
                </a:lnTo>
                <a:lnTo>
                  <a:pt x="1319572" y="486560"/>
                </a:lnTo>
                <a:lnTo>
                  <a:pt x="1305354" y="442838"/>
                </a:lnTo>
                <a:lnTo>
                  <a:pt x="1288289" y="400484"/>
                </a:lnTo>
                <a:lnTo>
                  <a:pt x="1268490" y="359611"/>
                </a:lnTo>
                <a:lnTo>
                  <a:pt x="1246071" y="320334"/>
                </a:lnTo>
                <a:lnTo>
                  <a:pt x="1221147" y="282765"/>
                </a:lnTo>
                <a:lnTo>
                  <a:pt x="1193830" y="247019"/>
                </a:lnTo>
                <a:lnTo>
                  <a:pt x="1164235" y="213210"/>
                </a:lnTo>
                <a:lnTo>
                  <a:pt x="1132476" y="181451"/>
                </a:lnTo>
                <a:lnTo>
                  <a:pt x="1098667" y="151857"/>
                </a:lnTo>
                <a:lnTo>
                  <a:pt x="1062921" y="124541"/>
                </a:lnTo>
                <a:lnTo>
                  <a:pt x="1025352" y="99617"/>
                </a:lnTo>
                <a:lnTo>
                  <a:pt x="986074" y="77199"/>
                </a:lnTo>
                <a:lnTo>
                  <a:pt x="945201" y="57400"/>
                </a:lnTo>
                <a:lnTo>
                  <a:pt x="902847" y="40335"/>
                </a:lnTo>
                <a:lnTo>
                  <a:pt x="859126" y="26118"/>
                </a:lnTo>
                <a:lnTo>
                  <a:pt x="814152" y="14862"/>
                </a:lnTo>
                <a:lnTo>
                  <a:pt x="768037" y="6681"/>
                </a:lnTo>
                <a:lnTo>
                  <a:pt x="720897" y="1689"/>
                </a:lnTo>
                <a:lnTo>
                  <a:pt x="672846" y="0"/>
                </a:lnTo>
                <a:close/>
              </a:path>
            </a:pathLst>
          </a:custGeom>
          <a:solidFill>
            <a:schemeClr val="bg2">
              <a:lumMod val="20000"/>
              <a:lumOff val="80000"/>
              <a:alpha val="50000"/>
            </a:schemeClr>
          </a:solidFill>
        </p:spPr>
        <p:txBody>
          <a:bodyPr wrap="square" lIns="0" tIns="0" rIns="0" bIns="0" rtlCol="0"/>
          <a:lstStyle/>
          <a:p>
            <a:pPr algn="l" rtl="0" fontAlgn="base">
              <a:spcBef>
                <a:spcPct val="0"/>
              </a:spcBef>
              <a:spcAft>
                <a:spcPct val="0"/>
              </a:spcAft>
            </a:pPr>
            <a:endParaRPr sz="1000">
              <a:latin typeface="Helvetica" pitchFamily="2" charset="0"/>
            </a:endParaRPr>
          </a:p>
        </p:txBody>
      </p:sp>
      <p:sp>
        <p:nvSpPr>
          <p:cNvPr id="86" name="object 22">
            <a:extLst>
              <a:ext uri="{FF2B5EF4-FFF2-40B4-BE49-F238E27FC236}">
                <a16:creationId xmlns:a16="http://schemas.microsoft.com/office/drawing/2014/main" id="{5C30761B-88E8-2946-825F-CC9A216236EA}"/>
              </a:ext>
            </a:extLst>
          </p:cNvPr>
          <p:cNvSpPr/>
          <p:nvPr/>
        </p:nvSpPr>
        <p:spPr>
          <a:xfrm flipH="1">
            <a:off x="5665107" y="3746200"/>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2"/>
          </a:solidFill>
        </p:spPr>
        <p:txBody>
          <a:bodyPr wrap="square" lIns="0" tIns="0" rIns="0" bIns="0" rtlCol="0"/>
          <a:lstStyle/>
          <a:p>
            <a:pPr algn="r" rtl="1" fontAlgn="base">
              <a:spcBef>
                <a:spcPct val="0"/>
              </a:spcBef>
              <a:spcAft>
                <a:spcPct val="0"/>
              </a:spcAft>
            </a:pPr>
            <a:endParaRPr/>
          </a:p>
        </p:txBody>
      </p:sp>
      <p:sp>
        <p:nvSpPr>
          <p:cNvPr id="87" name="object 23">
            <a:extLst>
              <a:ext uri="{FF2B5EF4-FFF2-40B4-BE49-F238E27FC236}">
                <a16:creationId xmlns:a16="http://schemas.microsoft.com/office/drawing/2014/main" id="{30A64522-2667-894A-8099-161E4700815C}"/>
              </a:ext>
            </a:extLst>
          </p:cNvPr>
          <p:cNvSpPr/>
          <p:nvPr/>
        </p:nvSpPr>
        <p:spPr>
          <a:xfrm flipH="1">
            <a:off x="5572062" y="3746200"/>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5"/>
          </a:solidFill>
        </p:spPr>
        <p:txBody>
          <a:bodyPr wrap="square" lIns="0" tIns="0" rIns="0" bIns="0" rtlCol="0"/>
          <a:lstStyle/>
          <a:p>
            <a:pPr algn="r" rtl="1" fontAlgn="base">
              <a:spcBef>
                <a:spcPct val="0"/>
              </a:spcBef>
              <a:spcAft>
                <a:spcPct val="0"/>
              </a:spcAft>
            </a:pPr>
            <a:endParaRPr/>
          </a:p>
        </p:txBody>
      </p:sp>
      <p:sp>
        <p:nvSpPr>
          <p:cNvPr id="88" name="object 24">
            <a:extLst>
              <a:ext uri="{FF2B5EF4-FFF2-40B4-BE49-F238E27FC236}">
                <a16:creationId xmlns:a16="http://schemas.microsoft.com/office/drawing/2014/main" id="{D2258538-DC73-5648-A3F1-2E6EA483C1B9}"/>
              </a:ext>
            </a:extLst>
          </p:cNvPr>
          <p:cNvSpPr/>
          <p:nvPr/>
        </p:nvSpPr>
        <p:spPr>
          <a:xfrm flipH="1">
            <a:off x="5479018" y="3746200"/>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tx2"/>
          </a:solidFill>
        </p:spPr>
        <p:txBody>
          <a:bodyPr wrap="square" lIns="0" tIns="0" rIns="0" bIns="0" rtlCol="0"/>
          <a:lstStyle/>
          <a:p>
            <a:pPr algn="r" rtl="1" fontAlgn="base">
              <a:spcBef>
                <a:spcPct val="0"/>
              </a:spcBef>
              <a:spcAft>
                <a:spcPct val="0"/>
              </a:spcAft>
            </a:pPr>
            <a:endParaRPr/>
          </a:p>
        </p:txBody>
      </p:sp>
      <p:sp>
        <p:nvSpPr>
          <p:cNvPr id="89" name="object 25">
            <a:extLst>
              <a:ext uri="{FF2B5EF4-FFF2-40B4-BE49-F238E27FC236}">
                <a16:creationId xmlns:a16="http://schemas.microsoft.com/office/drawing/2014/main" id="{6D4F7857-25CE-C748-AF12-C35ACDEC0CC7}"/>
              </a:ext>
            </a:extLst>
          </p:cNvPr>
          <p:cNvSpPr/>
          <p:nvPr/>
        </p:nvSpPr>
        <p:spPr>
          <a:xfrm flipH="1">
            <a:off x="5385972" y="3746200"/>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1"/>
          </a:solidFill>
        </p:spPr>
        <p:txBody>
          <a:bodyPr wrap="square" lIns="0" tIns="0" rIns="0" bIns="0" rtlCol="0"/>
          <a:lstStyle/>
          <a:p>
            <a:pPr algn="r" rtl="1" fontAlgn="base">
              <a:spcBef>
                <a:spcPct val="0"/>
              </a:spcBef>
              <a:spcAft>
                <a:spcPct val="0"/>
              </a:spcAft>
            </a:pPr>
            <a:endParaRPr/>
          </a:p>
        </p:txBody>
      </p:sp>
      <p:sp>
        <p:nvSpPr>
          <p:cNvPr id="90" name="object 26">
            <a:extLst>
              <a:ext uri="{FF2B5EF4-FFF2-40B4-BE49-F238E27FC236}">
                <a16:creationId xmlns:a16="http://schemas.microsoft.com/office/drawing/2014/main" id="{4FDEF0B5-6187-4041-97EF-7557CBF06BA1}"/>
              </a:ext>
            </a:extLst>
          </p:cNvPr>
          <p:cNvSpPr/>
          <p:nvPr/>
        </p:nvSpPr>
        <p:spPr>
          <a:xfrm flipH="1">
            <a:off x="5292927" y="3746200"/>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bg2"/>
          </a:solidFill>
        </p:spPr>
        <p:txBody>
          <a:bodyPr wrap="square" lIns="0" tIns="0" rIns="0" bIns="0" rtlCol="0"/>
          <a:lstStyle/>
          <a:p>
            <a:pPr algn="r" rtl="1" fontAlgn="base">
              <a:spcBef>
                <a:spcPct val="0"/>
              </a:spcBef>
              <a:spcAft>
                <a:spcPct val="0"/>
              </a:spcAft>
            </a:pPr>
            <a:endParaRPr/>
          </a:p>
        </p:txBody>
      </p:sp>
      <p:sp>
        <p:nvSpPr>
          <p:cNvPr id="91" name="object 27">
            <a:extLst>
              <a:ext uri="{FF2B5EF4-FFF2-40B4-BE49-F238E27FC236}">
                <a16:creationId xmlns:a16="http://schemas.microsoft.com/office/drawing/2014/main" id="{395DF541-CA2A-954D-88F4-61F9CE44B64B}"/>
              </a:ext>
            </a:extLst>
          </p:cNvPr>
          <p:cNvSpPr/>
          <p:nvPr/>
        </p:nvSpPr>
        <p:spPr>
          <a:xfrm flipH="1">
            <a:off x="5665106" y="3864733"/>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2"/>
          </a:solidFill>
        </p:spPr>
        <p:txBody>
          <a:bodyPr wrap="square" lIns="0" tIns="0" rIns="0" bIns="0" rtlCol="0"/>
          <a:lstStyle/>
          <a:p>
            <a:pPr algn="l" rtl="0" fontAlgn="base">
              <a:spcBef>
                <a:spcPct val="0"/>
              </a:spcBef>
              <a:spcAft>
                <a:spcPct val="0"/>
              </a:spcAft>
            </a:pPr>
            <a:endParaRPr/>
          </a:p>
        </p:txBody>
      </p:sp>
      <p:sp>
        <p:nvSpPr>
          <p:cNvPr id="92" name="object 28">
            <a:extLst>
              <a:ext uri="{FF2B5EF4-FFF2-40B4-BE49-F238E27FC236}">
                <a16:creationId xmlns:a16="http://schemas.microsoft.com/office/drawing/2014/main" id="{F8D05DB8-0A3F-7749-8D7C-5D3A1613D0E1}"/>
              </a:ext>
            </a:extLst>
          </p:cNvPr>
          <p:cNvSpPr/>
          <p:nvPr/>
        </p:nvSpPr>
        <p:spPr>
          <a:xfrm flipH="1">
            <a:off x="5572062" y="3864733"/>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5"/>
          </a:solidFill>
        </p:spPr>
        <p:txBody>
          <a:bodyPr wrap="square" lIns="0" tIns="0" rIns="0" bIns="0" rtlCol="0"/>
          <a:lstStyle/>
          <a:p>
            <a:endParaRPr/>
          </a:p>
        </p:txBody>
      </p:sp>
      <p:sp>
        <p:nvSpPr>
          <p:cNvPr id="93" name="object 29">
            <a:extLst>
              <a:ext uri="{FF2B5EF4-FFF2-40B4-BE49-F238E27FC236}">
                <a16:creationId xmlns:a16="http://schemas.microsoft.com/office/drawing/2014/main" id="{2410C5F3-8D6C-1249-B84D-A9C367D55CC6}"/>
              </a:ext>
            </a:extLst>
          </p:cNvPr>
          <p:cNvSpPr/>
          <p:nvPr/>
        </p:nvSpPr>
        <p:spPr>
          <a:xfrm flipH="1">
            <a:off x="5665106" y="3983262"/>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2"/>
          </a:solidFill>
        </p:spPr>
        <p:txBody>
          <a:bodyPr wrap="square" lIns="0" tIns="0" rIns="0" bIns="0" rtlCol="0"/>
          <a:lstStyle/>
          <a:p>
            <a:endParaRPr/>
          </a:p>
        </p:txBody>
      </p:sp>
      <p:sp>
        <p:nvSpPr>
          <p:cNvPr id="94" name="object 30">
            <a:extLst>
              <a:ext uri="{FF2B5EF4-FFF2-40B4-BE49-F238E27FC236}">
                <a16:creationId xmlns:a16="http://schemas.microsoft.com/office/drawing/2014/main" id="{0C9F9329-32F1-934F-B131-AEBDA7C1AB0F}"/>
              </a:ext>
            </a:extLst>
          </p:cNvPr>
          <p:cNvSpPr/>
          <p:nvPr/>
        </p:nvSpPr>
        <p:spPr>
          <a:xfrm flipH="1">
            <a:off x="5572062" y="3983262"/>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5"/>
          </a:solidFill>
        </p:spPr>
        <p:txBody>
          <a:bodyPr wrap="square" lIns="0" tIns="0" rIns="0" bIns="0" rtlCol="0"/>
          <a:lstStyle/>
          <a:p>
            <a:endParaRPr/>
          </a:p>
        </p:txBody>
      </p:sp>
      <p:sp>
        <p:nvSpPr>
          <p:cNvPr id="95" name="object 31">
            <a:extLst>
              <a:ext uri="{FF2B5EF4-FFF2-40B4-BE49-F238E27FC236}">
                <a16:creationId xmlns:a16="http://schemas.microsoft.com/office/drawing/2014/main" id="{F7A017DD-3D58-1A48-98B9-32C7B0A41927}"/>
              </a:ext>
            </a:extLst>
          </p:cNvPr>
          <p:cNvSpPr/>
          <p:nvPr/>
        </p:nvSpPr>
        <p:spPr>
          <a:xfrm flipH="1">
            <a:off x="5665106" y="4101794"/>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2"/>
          </a:solidFill>
        </p:spPr>
        <p:txBody>
          <a:bodyPr wrap="square" lIns="0" tIns="0" rIns="0" bIns="0" rtlCol="0"/>
          <a:lstStyle/>
          <a:p>
            <a:endParaRPr/>
          </a:p>
        </p:txBody>
      </p:sp>
      <p:sp>
        <p:nvSpPr>
          <p:cNvPr id="96" name="object 32">
            <a:extLst>
              <a:ext uri="{FF2B5EF4-FFF2-40B4-BE49-F238E27FC236}">
                <a16:creationId xmlns:a16="http://schemas.microsoft.com/office/drawing/2014/main" id="{31B977BC-E5B3-BE4A-912A-43E759FD41E2}"/>
              </a:ext>
            </a:extLst>
          </p:cNvPr>
          <p:cNvSpPr/>
          <p:nvPr/>
        </p:nvSpPr>
        <p:spPr>
          <a:xfrm flipH="1">
            <a:off x="5572062" y="4101794"/>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5"/>
          </a:solidFill>
        </p:spPr>
        <p:txBody>
          <a:bodyPr wrap="square" lIns="0" tIns="0" rIns="0" bIns="0" rtlCol="0"/>
          <a:lstStyle/>
          <a:p>
            <a:endParaRPr/>
          </a:p>
        </p:txBody>
      </p:sp>
      <p:sp>
        <p:nvSpPr>
          <p:cNvPr id="97" name="object 33">
            <a:extLst>
              <a:ext uri="{FF2B5EF4-FFF2-40B4-BE49-F238E27FC236}">
                <a16:creationId xmlns:a16="http://schemas.microsoft.com/office/drawing/2014/main" id="{83978084-5211-6141-8556-E78D546660B4}"/>
              </a:ext>
            </a:extLst>
          </p:cNvPr>
          <p:cNvSpPr/>
          <p:nvPr/>
        </p:nvSpPr>
        <p:spPr>
          <a:xfrm flipH="1">
            <a:off x="5665106" y="4220327"/>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2"/>
          </a:solidFill>
        </p:spPr>
        <p:txBody>
          <a:bodyPr wrap="square" lIns="0" tIns="0" rIns="0" bIns="0" rtlCol="0"/>
          <a:lstStyle/>
          <a:p>
            <a:endParaRPr/>
          </a:p>
        </p:txBody>
      </p:sp>
      <p:sp>
        <p:nvSpPr>
          <p:cNvPr id="98" name="object 34">
            <a:extLst>
              <a:ext uri="{FF2B5EF4-FFF2-40B4-BE49-F238E27FC236}">
                <a16:creationId xmlns:a16="http://schemas.microsoft.com/office/drawing/2014/main" id="{9D40DD18-82E3-974D-BC83-1BFA6C772767}"/>
              </a:ext>
            </a:extLst>
          </p:cNvPr>
          <p:cNvSpPr/>
          <p:nvPr/>
        </p:nvSpPr>
        <p:spPr>
          <a:xfrm flipH="1">
            <a:off x="5572062" y="4220327"/>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5"/>
          </a:solidFill>
        </p:spPr>
        <p:txBody>
          <a:bodyPr wrap="square" lIns="0" tIns="0" rIns="0" bIns="0" rtlCol="0"/>
          <a:lstStyle/>
          <a:p>
            <a:endParaRPr/>
          </a:p>
        </p:txBody>
      </p:sp>
      <p:sp>
        <p:nvSpPr>
          <p:cNvPr id="99" name="object 35">
            <a:extLst>
              <a:ext uri="{FF2B5EF4-FFF2-40B4-BE49-F238E27FC236}">
                <a16:creationId xmlns:a16="http://schemas.microsoft.com/office/drawing/2014/main" id="{216CD24C-E374-AF41-AE5A-192DD60B5532}"/>
              </a:ext>
            </a:extLst>
          </p:cNvPr>
          <p:cNvSpPr/>
          <p:nvPr/>
        </p:nvSpPr>
        <p:spPr>
          <a:xfrm flipH="1">
            <a:off x="5479016" y="4220327"/>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tx2"/>
          </a:solidFill>
        </p:spPr>
        <p:txBody>
          <a:bodyPr wrap="square" lIns="0" tIns="0" rIns="0" bIns="0" rtlCol="0"/>
          <a:lstStyle/>
          <a:p>
            <a:pPr algn="r" rtl="1" fontAlgn="base">
              <a:spcBef>
                <a:spcPct val="0"/>
              </a:spcBef>
              <a:spcAft>
                <a:spcPct val="0"/>
              </a:spcAft>
            </a:pPr>
            <a:endParaRPr/>
          </a:p>
        </p:txBody>
      </p:sp>
      <p:sp>
        <p:nvSpPr>
          <p:cNvPr id="100" name="object 36">
            <a:extLst>
              <a:ext uri="{FF2B5EF4-FFF2-40B4-BE49-F238E27FC236}">
                <a16:creationId xmlns:a16="http://schemas.microsoft.com/office/drawing/2014/main" id="{6248776F-4790-BA43-B26A-1222E820E49A}"/>
              </a:ext>
            </a:extLst>
          </p:cNvPr>
          <p:cNvSpPr/>
          <p:nvPr/>
        </p:nvSpPr>
        <p:spPr>
          <a:xfrm flipH="1">
            <a:off x="5385972" y="4220327"/>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bg2"/>
          </a:solidFill>
        </p:spPr>
        <p:txBody>
          <a:bodyPr wrap="square" lIns="0" tIns="0" rIns="0" bIns="0" rtlCol="0"/>
          <a:lstStyle/>
          <a:p>
            <a:pPr algn="r" rtl="1" fontAlgn="base">
              <a:spcBef>
                <a:spcPct val="0"/>
              </a:spcBef>
              <a:spcAft>
                <a:spcPct val="0"/>
              </a:spcAft>
            </a:pPr>
            <a:endParaRPr/>
          </a:p>
        </p:txBody>
      </p:sp>
      <p:sp>
        <p:nvSpPr>
          <p:cNvPr id="102" name="object 38">
            <a:extLst>
              <a:ext uri="{FF2B5EF4-FFF2-40B4-BE49-F238E27FC236}">
                <a16:creationId xmlns:a16="http://schemas.microsoft.com/office/drawing/2014/main" id="{D541E3D9-95BA-0143-8B65-F44BC2D4AE27}"/>
              </a:ext>
            </a:extLst>
          </p:cNvPr>
          <p:cNvSpPr/>
          <p:nvPr/>
        </p:nvSpPr>
        <p:spPr>
          <a:xfrm flipH="1">
            <a:off x="5665106" y="4338858"/>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2"/>
          </a:solidFill>
        </p:spPr>
        <p:txBody>
          <a:bodyPr wrap="square" lIns="0" tIns="0" rIns="0" bIns="0" rtlCol="0"/>
          <a:lstStyle/>
          <a:p>
            <a:endParaRPr/>
          </a:p>
        </p:txBody>
      </p:sp>
      <p:sp>
        <p:nvSpPr>
          <p:cNvPr id="103" name="object 39">
            <a:extLst>
              <a:ext uri="{FF2B5EF4-FFF2-40B4-BE49-F238E27FC236}">
                <a16:creationId xmlns:a16="http://schemas.microsoft.com/office/drawing/2014/main" id="{95231F74-6D8D-C44B-BCA6-19BE1B55A8B0}"/>
              </a:ext>
            </a:extLst>
          </p:cNvPr>
          <p:cNvSpPr/>
          <p:nvPr/>
        </p:nvSpPr>
        <p:spPr>
          <a:xfrm flipH="1">
            <a:off x="5572062" y="4338858"/>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5"/>
          </a:solidFill>
        </p:spPr>
        <p:txBody>
          <a:bodyPr wrap="square" lIns="0" tIns="0" rIns="0" bIns="0" rtlCol="0"/>
          <a:lstStyle/>
          <a:p>
            <a:endParaRPr/>
          </a:p>
        </p:txBody>
      </p:sp>
      <p:sp>
        <p:nvSpPr>
          <p:cNvPr id="104" name="object 40">
            <a:extLst>
              <a:ext uri="{FF2B5EF4-FFF2-40B4-BE49-F238E27FC236}">
                <a16:creationId xmlns:a16="http://schemas.microsoft.com/office/drawing/2014/main" id="{B0BD0F0C-233C-0347-B3A4-DD48973A9D49}"/>
              </a:ext>
            </a:extLst>
          </p:cNvPr>
          <p:cNvSpPr/>
          <p:nvPr/>
        </p:nvSpPr>
        <p:spPr>
          <a:xfrm flipH="1">
            <a:off x="5479016" y="4338858"/>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tx2"/>
          </a:solidFill>
        </p:spPr>
        <p:txBody>
          <a:bodyPr wrap="square" lIns="0" tIns="0" rIns="0" bIns="0" rtlCol="0"/>
          <a:lstStyle/>
          <a:p>
            <a:endParaRPr/>
          </a:p>
        </p:txBody>
      </p:sp>
      <p:sp>
        <p:nvSpPr>
          <p:cNvPr id="105" name="object 41">
            <a:extLst>
              <a:ext uri="{FF2B5EF4-FFF2-40B4-BE49-F238E27FC236}">
                <a16:creationId xmlns:a16="http://schemas.microsoft.com/office/drawing/2014/main" id="{00B1D3EB-F09C-FB46-95CE-FEF6458812E1}"/>
              </a:ext>
            </a:extLst>
          </p:cNvPr>
          <p:cNvSpPr/>
          <p:nvPr/>
        </p:nvSpPr>
        <p:spPr>
          <a:xfrm flipH="1">
            <a:off x="5385972" y="4338858"/>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bg2"/>
          </a:solidFill>
        </p:spPr>
        <p:txBody>
          <a:bodyPr wrap="square" lIns="0" tIns="0" rIns="0" bIns="0" rtlCol="0"/>
          <a:lstStyle/>
          <a:p>
            <a:endParaRPr/>
          </a:p>
        </p:txBody>
      </p:sp>
      <p:sp>
        <p:nvSpPr>
          <p:cNvPr id="107" name="object 43">
            <a:extLst>
              <a:ext uri="{FF2B5EF4-FFF2-40B4-BE49-F238E27FC236}">
                <a16:creationId xmlns:a16="http://schemas.microsoft.com/office/drawing/2014/main" id="{C581A7AC-FB8D-1D42-B9F9-EBAEEECCBB33}"/>
              </a:ext>
            </a:extLst>
          </p:cNvPr>
          <p:cNvSpPr/>
          <p:nvPr/>
        </p:nvSpPr>
        <p:spPr>
          <a:xfrm flipH="1">
            <a:off x="5665106" y="4457391"/>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2"/>
          </a:solidFill>
        </p:spPr>
        <p:txBody>
          <a:bodyPr wrap="square" lIns="0" tIns="0" rIns="0" bIns="0" rtlCol="0"/>
          <a:lstStyle/>
          <a:p>
            <a:pPr algn="r" rtl="1" fontAlgn="base">
              <a:spcBef>
                <a:spcPct val="0"/>
              </a:spcBef>
              <a:spcAft>
                <a:spcPct val="0"/>
              </a:spcAft>
            </a:pPr>
            <a:endParaRPr/>
          </a:p>
        </p:txBody>
      </p:sp>
      <p:sp>
        <p:nvSpPr>
          <p:cNvPr id="108" name="object 44">
            <a:extLst>
              <a:ext uri="{FF2B5EF4-FFF2-40B4-BE49-F238E27FC236}">
                <a16:creationId xmlns:a16="http://schemas.microsoft.com/office/drawing/2014/main" id="{32471E19-2120-7549-9382-9725DAF61C6E}"/>
              </a:ext>
            </a:extLst>
          </p:cNvPr>
          <p:cNvSpPr/>
          <p:nvPr/>
        </p:nvSpPr>
        <p:spPr>
          <a:xfrm flipH="1">
            <a:off x="5572062" y="4457391"/>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5"/>
          </a:solidFill>
        </p:spPr>
        <p:txBody>
          <a:bodyPr wrap="square" lIns="0" tIns="0" rIns="0" bIns="0" rtlCol="0"/>
          <a:lstStyle/>
          <a:p>
            <a:endParaRPr/>
          </a:p>
        </p:txBody>
      </p:sp>
      <p:sp>
        <p:nvSpPr>
          <p:cNvPr id="109" name="object 45">
            <a:extLst>
              <a:ext uri="{FF2B5EF4-FFF2-40B4-BE49-F238E27FC236}">
                <a16:creationId xmlns:a16="http://schemas.microsoft.com/office/drawing/2014/main" id="{861D2B36-33A0-934D-873D-1D8DFE9802D9}"/>
              </a:ext>
            </a:extLst>
          </p:cNvPr>
          <p:cNvSpPr/>
          <p:nvPr/>
        </p:nvSpPr>
        <p:spPr>
          <a:xfrm flipH="1">
            <a:off x="5665106" y="4575921"/>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tx2"/>
          </a:solidFill>
        </p:spPr>
        <p:txBody>
          <a:bodyPr wrap="square" lIns="0" tIns="0" rIns="0" bIns="0" rtlCol="0"/>
          <a:lstStyle/>
          <a:p>
            <a:pPr algn="r" rtl="1" fontAlgn="base">
              <a:spcBef>
                <a:spcPct val="0"/>
              </a:spcBef>
              <a:spcAft>
                <a:spcPct val="0"/>
              </a:spcAft>
            </a:pPr>
            <a:endParaRPr/>
          </a:p>
        </p:txBody>
      </p:sp>
      <p:sp>
        <p:nvSpPr>
          <p:cNvPr id="110" name="object 46">
            <a:extLst>
              <a:ext uri="{FF2B5EF4-FFF2-40B4-BE49-F238E27FC236}">
                <a16:creationId xmlns:a16="http://schemas.microsoft.com/office/drawing/2014/main" id="{D526468B-7C81-374E-A93C-7C5E60A0DB29}"/>
              </a:ext>
            </a:extLst>
          </p:cNvPr>
          <p:cNvSpPr/>
          <p:nvPr/>
        </p:nvSpPr>
        <p:spPr>
          <a:xfrm flipH="1">
            <a:off x="5572062" y="4575921"/>
            <a:ext cx="65405" cy="65405"/>
          </a:xfrm>
          <a:custGeom>
            <a:avLst/>
            <a:gdLst/>
            <a:ahLst/>
            <a:cxnLst/>
            <a:rect l="l" t="t" r="r" b="b"/>
            <a:pathLst>
              <a:path w="65404" h="65404">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bg2"/>
          </a:solidFill>
        </p:spPr>
        <p:txBody>
          <a:bodyPr wrap="square" lIns="0" tIns="0" rIns="0" bIns="0" rtlCol="0"/>
          <a:lstStyle/>
          <a:p>
            <a:pPr algn="r" rtl="1" fontAlgn="base">
              <a:spcBef>
                <a:spcPct val="0"/>
              </a:spcBef>
              <a:spcAft>
                <a:spcPct val="0"/>
              </a:spcAft>
            </a:pPr>
            <a:endParaRPr/>
          </a:p>
        </p:txBody>
      </p:sp>
      <p:sp>
        <p:nvSpPr>
          <p:cNvPr id="111" name="TextBox 110">
            <a:extLst>
              <a:ext uri="{FF2B5EF4-FFF2-40B4-BE49-F238E27FC236}">
                <a16:creationId xmlns:a16="http://schemas.microsoft.com/office/drawing/2014/main" id="{AE1C75D8-0115-C640-85C8-EE79BA89BA88}"/>
              </a:ext>
            </a:extLst>
          </p:cNvPr>
          <p:cNvSpPr txBox="1"/>
          <p:nvPr/>
        </p:nvSpPr>
        <p:spPr>
          <a:xfrm>
            <a:off x="5764408" y="3736615"/>
            <a:ext cx="432000" cy="1056058"/>
          </a:xfrm>
          <a:prstGeom prst="rect">
            <a:avLst/>
          </a:prstGeom>
          <a:noFill/>
        </p:spPr>
        <p:txBody>
          <a:bodyPr wrap="square" lIns="0" tIns="0" rIns="0" bIns="0" rtlCol="0" anchor="b" anchorCtr="0">
            <a:spAutoFit/>
          </a:bodyPr>
          <a:lstStyle/>
          <a:p>
            <a:pPr rtl="1">
              <a:lnSpc>
                <a:spcPts val="925"/>
              </a:lnSpc>
            </a:pPr>
            <a:r>
              <a:rPr lang="ar-SA" sz="1200" b="1" dirty="0">
                <a:latin typeface="Sakkal Majalla" panose="02000000000000000000" pitchFamily="2" charset="-78"/>
                <a:ea typeface="Tahoma" panose="020B0604030504040204" pitchFamily="34" charset="0"/>
                <a:cs typeface="Sakkal Majalla" panose="02000000000000000000" pitchFamily="2" charset="-78"/>
              </a:rPr>
              <a:t>الكويت</a:t>
            </a:r>
            <a:endParaRPr lang="en-US" sz="1200" b="1"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925"/>
              </a:lnSpc>
            </a:pPr>
            <a:r>
              <a:rPr lang="ar-KW" sz="1200" dirty="0">
                <a:latin typeface="Sakkal Majalla" panose="02000000000000000000" pitchFamily="2" charset="-78"/>
                <a:ea typeface="Tahoma" panose="020B0604030504040204" pitchFamily="34" charset="0"/>
                <a:cs typeface="Sakkal Majalla" panose="02000000000000000000" pitchFamily="2" charset="-78"/>
              </a:rPr>
              <a:t>قطر</a:t>
            </a:r>
            <a:endParaRPr lang="en-US" sz="1200"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925"/>
              </a:lnSpc>
            </a:pPr>
            <a:r>
              <a:rPr lang="ar-KW" sz="1200" dirty="0">
                <a:latin typeface="Sakkal Majalla" panose="02000000000000000000" pitchFamily="2" charset="-78"/>
                <a:ea typeface="Tahoma" panose="020B0604030504040204" pitchFamily="34" charset="0"/>
                <a:cs typeface="Sakkal Majalla" panose="02000000000000000000" pitchFamily="2" charset="-78"/>
              </a:rPr>
              <a:t>البحريـــن</a:t>
            </a:r>
            <a:endParaRPr lang="en-US" sz="1200"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925"/>
              </a:lnSpc>
            </a:pPr>
            <a:r>
              <a:rPr lang="ar-KW" sz="1200" dirty="0">
                <a:latin typeface="Sakkal Majalla" panose="02000000000000000000" pitchFamily="2" charset="-78"/>
                <a:ea typeface="Tahoma" panose="020B0604030504040204" pitchFamily="34" charset="0"/>
                <a:cs typeface="Sakkal Majalla" panose="02000000000000000000" pitchFamily="2" charset="-78"/>
              </a:rPr>
              <a:t>عمــان</a:t>
            </a:r>
            <a:endParaRPr lang="en-US" sz="1200"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925"/>
              </a:lnSpc>
            </a:pPr>
            <a:r>
              <a:rPr lang="ar-KW" sz="1200" dirty="0">
                <a:latin typeface="Sakkal Majalla" panose="02000000000000000000" pitchFamily="2" charset="-78"/>
                <a:ea typeface="Tahoma" panose="020B0604030504040204" pitchFamily="34" charset="0"/>
                <a:cs typeface="Sakkal Majalla" panose="02000000000000000000" pitchFamily="2" charset="-78"/>
              </a:rPr>
              <a:t>السعودية</a:t>
            </a:r>
            <a:endParaRPr lang="en-US" sz="1200"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925"/>
              </a:lnSpc>
            </a:pPr>
            <a:r>
              <a:rPr lang="ar-KW" sz="1200" dirty="0">
                <a:latin typeface="Sakkal Majalla" panose="02000000000000000000" pitchFamily="2" charset="-78"/>
                <a:ea typeface="Tahoma" panose="020B0604030504040204" pitchFamily="34" charset="0"/>
                <a:cs typeface="Sakkal Majalla" panose="02000000000000000000" pitchFamily="2" charset="-78"/>
              </a:rPr>
              <a:t>الإمارات</a:t>
            </a:r>
            <a:endParaRPr lang="en-US" sz="1200"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925"/>
              </a:lnSpc>
            </a:pPr>
            <a:r>
              <a:rPr lang="ar-SA" sz="1200" dirty="0">
                <a:latin typeface="Sakkal Majalla" panose="02000000000000000000" pitchFamily="2" charset="-78"/>
                <a:ea typeface="Tahoma" panose="020B0604030504040204" pitchFamily="34" charset="0"/>
                <a:cs typeface="Sakkal Majalla" panose="02000000000000000000" pitchFamily="2" charset="-78"/>
              </a:rPr>
              <a:t>مصر</a:t>
            </a:r>
            <a:endParaRPr lang="en-US" sz="1200"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925"/>
              </a:lnSpc>
            </a:pPr>
            <a:r>
              <a:rPr lang="ar-KW" sz="1200" dirty="0">
                <a:latin typeface="Sakkal Majalla" panose="02000000000000000000" pitchFamily="2" charset="-78"/>
                <a:ea typeface="Tahoma" panose="020B0604030504040204" pitchFamily="34" charset="0"/>
                <a:cs typeface="Sakkal Majalla" panose="02000000000000000000" pitchFamily="2" charset="-78"/>
              </a:rPr>
              <a:t>لبـنان</a:t>
            </a:r>
            <a:endParaRPr lang="en-US" sz="1200" dirty="0">
              <a:latin typeface="Sakkal Majalla" panose="02000000000000000000" pitchFamily="2" charset="-78"/>
              <a:ea typeface="Tahoma" panose="020B0604030504040204" pitchFamily="34" charset="0"/>
              <a:cs typeface="Sakkal Majalla" panose="02000000000000000000" pitchFamily="2" charset="-78"/>
            </a:endParaRPr>
          </a:p>
          <a:p>
            <a:pPr rtl="1">
              <a:lnSpc>
                <a:spcPts val="925"/>
              </a:lnSpc>
            </a:pPr>
            <a:endParaRPr lang="en-KW" sz="1200" dirty="0"/>
          </a:p>
        </p:txBody>
      </p:sp>
      <p:sp>
        <p:nvSpPr>
          <p:cNvPr id="112" name="Rectangle 111">
            <a:extLst>
              <a:ext uri="{FF2B5EF4-FFF2-40B4-BE49-F238E27FC236}">
                <a16:creationId xmlns:a16="http://schemas.microsoft.com/office/drawing/2014/main" id="{6671C026-FD37-2E4A-9E54-2B6919805CA9}"/>
              </a:ext>
            </a:extLst>
          </p:cNvPr>
          <p:cNvSpPr/>
          <p:nvPr/>
        </p:nvSpPr>
        <p:spPr>
          <a:xfrm>
            <a:off x="1177399" y="5161113"/>
            <a:ext cx="3555405" cy="1589780"/>
          </a:xfrm>
          <a:prstGeom prst="rect">
            <a:avLst/>
          </a:prstGeom>
          <a:ln>
            <a:noFill/>
          </a:ln>
        </p:spPr>
        <p:txBody>
          <a:bodyPr wrap="square" lIns="0" tIns="0" rIns="0" bIns="0" anchor="ctr" anchorCtr="0">
            <a:noAutofit/>
          </a:bodyPr>
          <a:lstStyle/>
          <a:p>
            <a:pPr algn="l" defTabSz="1030018" rtl="1">
              <a:lnSpc>
                <a:spcPts val="900"/>
              </a:lnSpc>
              <a:spcAft>
                <a:spcPts val="0"/>
              </a:spcAft>
              <a:buClr>
                <a:schemeClr val="accent3"/>
              </a:buClr>
            </a:pPr>
            <a:r>
              <a:rPr lang="ar-KW" sz="1500" dirty="0">
                <a:latin typeface="Sakkal Majalla" panose="02000000000000000000" pitchFamily="2" charset="-78"/>
                <a:ea typeface="Tahoma" panose="020B0604030504040204" pitchFamily="34" charset="0"/>
                <a:cs typeface="Sakkal Majalla" panose="02000000000000000000" pitchFamily="2" charset="-78"/>
              </a:rPr>
              <a:t>الأسهم</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KW" sz="1500" dirty="0">
                <a:latin typeface="Sakkal Majalla" panose="02000000000000000000" pitchFamily="2" charset="-78"/>
                <a:ea typeface="Tahoma" panose="020B0604030504040204" pitchFamily="34" charset="0"/>
                <a:cs typeface="Sakkal Majalla" panose="02000000000000000000" pitchFamily="2" charset="-78"/>
              </a:rPr>
              <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KW" sz="1500" dirty="0">
                <a:latin typeface="Sakkal Majalla" panose="02000000000000000000" pitchFamily="2" charset="-78"/>
                <a:ea typeface="Tahoma" panose="020B0604030504040204" pitchFamily="34" charset="0"/>
                <a:cs typeface="Sakkal Majalla" panose="02000000000000000000" pitchFamily="2" charset="-78"/>
              </a:rPr>
              <a:t>الدخل الثابت</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KW" sz="1500" dirty="0">
                <a:latin typeface="Sakkal Majalla" panose="02000000000000000000" pitchFamily="2" charset="-78"/>
                <a:ea typeface="Tahoma" panose="020B0604030504040204" pitchFamily="34" charset="0"/>
                <a:cs typeface="Sakkal Majalla" panose="02000000000000000000" pitchFamily="2" charset="-78"/>
              </a:rPr>
              <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EG" sz="1500" dirty="0">
                <a:latin typeface="Sakkal Majalla" panose="02000000000000000000" pitchFamily="2" charset="-78"/>
                <a:ea typeface="Tahoma" panose="020B0604030504040204" pitchFamily="34" charset="0"/>
                <a:cs typeface="Sakkal Majalla" panose="02000000000000000000" pitchFamily="2" charset="-78"/>
              </a:rPr>
              <a:t>الاستثمار العقاري في </a:t>
            </a:r>
            <a:r>
              <a:rPr lang="ar-KW" sz="1500" dirty="0">
                <a:latin typeface="Sakkal Majalla" panose="02000000000000000000" pitchFamily="2" charset="-78"/>
                <a:ea typeface="Tahoma" panose="020B0604030504040204" pitchFamily="34" charset="0"/>
                <a:cs typeface="Sakkal Majalla" panose="02000000000000000000" pitchFamily="2" charset="-78"/>
              </a:rPr>
              <a:t>منطقة الشرق الأوسط وشمال أفريقيا</a:t>
            </a:r>
            <a:endParaRPr lang="en-US" sz="1500" dirty="0">
              <a:latin typeface="Sakkal Majalla" panose="02000000000000000000" pitchFamily="2" charset="-78"/>
              <a:ea typeface="Tahoma" panose="020B0604030504040204" pitchFamily="34" charset="0"/>
              <a:cs typeface="Sakkal Majalla" panose="02000000000000000000" pitchFamily="2" charset="-78"/>
            </a:endParaRPr>
          </a:p>
          <a:p>
            <a:pPr algn="l" defTabSz="1030018" rtl="1">
              <a:lnSpc>
                <a:spcPts val="1000"/>
              </a:lnSpc>
              <a:spcAft>
                <a:spcPts val="0"/>
              </a:spcAft>
              <a:buClr>
                <a:schemeClr val="accent3"/>
              </a:buClr>
            </a:pPr>
            <a:r>
              <a:rPr lang="ar-KW" sz="1500" dirty="0">
                <a:latin typeface="Sakkal Majalla" panose="02000000000000000000" pitchFamily="2" charset="-78"/>
                <a:ea typeface="Tahoma" panose="020B0604030504040204" pitchFamily="34" charset="0"/>
                <a:cs typeface="Sakkal Majalla" panose="02000000000000000000" pitchFamily="2" charset="-78"/>
              </a:rPr>
              <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KW" sz="1500" dirty="0">
                <a:latin typeface="Sakkal Majalla" panose="02000000000000000000" pitchFamily="2" charset="-78"/>
                <a:ea typeface="Tahoma" panose="020B0604030504040204" pitchFamily="34" charset="0"/>
                <a:cs typeface="Sakkal Majalla" panose="02000000000000000000" pitchFamily="2" charset="-78"/>
              </a:rPr>
              <a:t>الاستثمار العقاري الدولي</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KW" sz="1500" dirty="0">
                <a:latin typeface="Sakkal Majalla" panose="02000000000000000000" pitchFamily="2" charset="-78"/>
                <a:ea typeface="Tahoma" panose="020B0604030504040204" pitchFamily="34" charset="0"/>
                <a:cs typeface="Sakkal Majalla" panose="02000000000000000000" pitchFamily="2" charset="-78"/>
              </a:rPr>
              <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KW" sz="1500" dirty="0">
                <a:latin typeface="Sakkal Majalla" panose="02000000000000000000" pitchFamily="2" charset="-78"/>
                <a:ea typeface="Tahoma" panose="020B0604030504040204" pitchFamily="34" charset="0"/>
                <a:cs typeface="Sakkal Majalla" panose="02000000000000000000" pitchFamily="2" charset="-78"/>
              </a:rPr>
              <a:t>الاستشارات - الخدمات المصرفية الاستثمارية</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KW" sz="1500" dirty="0">
                <a:latin typeface="Sakkal Majalla" panose="02000000000000000000" pitchFamily="2" charset="-78"/>
                <a:ea typeface="Tahoma" panose="020B0604030504040204" pitchFamily="34" charset="0"/>
                <a:cs typeface="Sakkal Majalla" panose="02000000000000000000" pitchFamily="2" charset="-78"/>
              </a:rPr>
              <a:t/>
            </a:r>
            <a:br>
              <a:rPr lang="ar-KW" sz="1500" dirty="0">
                <a:latin typeface="Sakkal Majalla" panose="02000000000000000000" pitchFamily="2" charset="-78"/>
                <a:ea typeface="Tahoma" panose="020B0604030504040204" pitchFamily="34" charset="0"/>
                <a:cs typeface="Sakkal Majalla" panose="02000000000000000000" pitchFamily="2" charset="-78"/>
              </a:rPr>
            </a:br>
            <a:r>
              <a:rPr lang="ar-KW" sz="1500" dirty="0">
                <a:latin typeface="Sakkal Majalla" panose="02000000000000000000" pitchFamily="2" charset="-78"/>
                <a:ea typeface="Tahoma" panose="020B0604030504040204" pitchFamily="34" charset="0"/>
                <a:cs typeface="Sakkal Majalla" panose="02000000000000000000" pitchFamily="2" charset="-78"/>
              </a:rPr>
              <a:t>مكاتب "المركز"</a:t>
            </a:r>
            <a:endParaRPr lang="en-US" sz="1500" dirty="0">
              <a:latin typeface="Sakkal Majalla" panose="02000000000000000000" pitchFamily="2" charset="-78"/>
              <a:ea typeface="Tahoma" panose="020B0604030504040204" pitchFamily="34" charset="0"/>
              <a:cs typeface="Sakkal Majalla" panose="02000000000000000000" pitchFamily="2" charset="-78"/>
            </a:endParaRPr>
          </a:p>
        </p:txBody>
      </p:sp>
      <p:sp>
        <p:nvSpPr>
          <p:cNvPr id="113" name="object 11">
            <a:extLst>
              <a:ext uri="{FF2B5EF4-FFF2-40B4-BE49-F238E27FC236}">
                <a16:creationId xmlns:a16="http://schemas.microsoft.com/office/drawing/2014/main" id="{9EEAE944-C979-424A-9203-14B4020E1585}"/>
              </a:ext>
            </a:extLst>
          </p:cNvPr>
          <p:cNvSpPr/>
          <p:nvPr/>
        </p:nvSpPr>
        <p:spPr>
          <a:xfrm>
            <a:off x="2666114" y="3468820"/>
            <a:ext cx="540000" cy="540000"/>
          </a:xfrm>
          <a:custGeom>
            <a:avLst/>
            <a:gdLst/>
            <a:ahLst/>
            <a:cxnLst/>
            <a:rect l="l" t="t" r="r" b="b"/>
            <a:pathLst>
              <a:path w="1134745" h="1134745">
                <a:moveTo>
                  <a:pt x="567105" y="0"/>
                </a:moveTo>
                <a:lnTo>
                  <a:pt x="518173" y="2081"/>
                </a:lnTo>
                <a:lnTo>
                  <a:pt x="470396" y="8212"/>
                </a:lnTo>
                <a:lnTo>
                  <a:pt x="423946" y="18223"/>
                </a:lnTo>
                <a:lnTo>
                  <a:pt x="378992" y="31943"/>
                </a:lnTo>
                <a:lnTo>
                  <a:pt x="335704" y="49202"/>
                </a:lnTo>
                <a:lnTo>
                  <a:pt x="294254" y="69830"/>
                </a:lnTo>
                <a:lnTo>
                  <a:pt x="254810" y="93657"/>
                </a:lnTo>
                <a:lnTo>
                  <a:pt x="217544" y="120511"/>
                </a:lnTo>
                <a:lnTo>
                  <a:pt x="182625" y="150224"/>
                </a:lnTo>
                <a:lnTo>
                  <a:pt x="150224" y="182625"/>
                </a:lnTo>
                <a:lnTo>
                  <a:pt x="120511" y="217544"/>
                </a:lnTo>
                <a:lnTo>
                  <a:pt x="93657" y="254810"/>
                </a:lnTo>
                <a:lnTo>
                  <a:pt x="69830" y="294254"/>
                </a:lnTo>
                <a:lnTo>
                  <a:pt x="49202" y="335704"/>
                </a:lnTo>
                <a:lnTo>
                  <a:pt x="31943" y="378992"/>
                </a:lnTo>
                <a:lnTo>
                  <a:pt x="18223" y="423946"/>
                </a:lnTo>
                <a:lnTo>
                  <a:pt x="8212" y="470396"/>
                </a:lnTo>
                <a:lnTo>
                  <a:pt x="2081" y="518173"/>
                </a:lnTo>
                <a:lnTo>
                  <a:pt x="0" y="567105"/>
                </a:lnTo>
                <a:lnTo>
                  <a:pt x="2081" y="616038"/>
                </a:lnTo>
                <a:lnTo>
                  <a:pt x="8212" y="663814"/>
                </a:lnTo>
                <a:lnTo>
                  <a:pt x="18223" y="710265"/>
                </a:lnTo>
                <a:lnTo>
                  <a:pt x="31943" y="755219"/>
                </a:lnTo>
                <a:lnTo>
                  <a:pt x="49202" y="798506"/>
                </a:lnTo>
                <a:lnTo>
                  <a:pt x="69830" y="839957"/>
                </a:lnTo>
                <a:lnTo>
                  <a:pt x="93657" y="879400"/>
                </a:lnTo>
                <a:lnTo>
                  <a:pt x="120511" y="916666"/>
                </a:lnTo>
                <a:lnTo>
                  <a:pt x="150224" y="951585"/>
                </a:lnTo>
                <a:lnTo>
                  <a:pt x="182625" y="983986"/>
                </a:lnTo>
                <a:lnTo>
                  <a:pt x="217544" y="1013699"/>
                </a:lnTo>
                <a:lnTo>
                  <a:pt x="254810" y="1040554"/>
                </a:lnTo>
                <a:lnTo>
                  <a:pt x="294254" y="1064380"/>
                </a:lnTo>
                <a:lnTo>
                  <a:pt x="335704" y="1085008"/>
                </a:lnTo>
                <a:lnTo>
                  <a:pt x="378992" y="1102267"/>
                </a:lnTo>
                <a:lnTo>
                  <a:pt x="423946" y="1115987"/>
                </a:lnTo>
                <a:lnTo>
                  <a:pt x="470396" y="1125998"/>
                </a:lnTo>
                <a:lnTo>
                  <a:pt x="518173" y="1132130"/>
                </a:lnTo>
                <a:lnTo>
                  <a:pt x="567105" y="1134211"/>
                </a:lnTo>
                <a:lnTo>
                  <a:pt x="616038" y="1132130"/>
                </a:lnTo>
                <a:lnTo>
                  <a:pt x="663814" y="1125998"/>
                </a:lnTo>
                <a:lnTo>
                  <a:pt x="710265" y="1115987"/>
                </a:lnTo>
                <a:lnTo>
                  <a:pt x="755219" y="1102267"/>
                </a:lnTo>
                <a:lnTo>
                  <a:pt x="798506" y="1085008"/>
                </a:lnTo>
                <a:lnTo>
                  <a:pt x="839957" y="1064380"/>
                </a:lnTo>
                <a:lnTo>
                  <a:pt x="879400" y="1040554"/>
                </a:lnTo>
                <a:lnTo>
                  <a:pt x="916666" y="1013699"/>
                </a:lnTo>
                <a:lnTo>
                  <a:pt x="951585" y="983986"/>
                </a:lnTo>
                <a:lnTo>
                  <a:pt x="983986" y="951585"/>
                </a:lnTo>
                <a:lnTo>
                  <a:pt x="1013699" y="916666"/>
                </a:lnTo>
                <a:lnTo>
                  <a:pt x="1040554" y="879400"/>
                </a:lnTo>
                <a:lnTo>
                  <a:pt x="1064380" y="839957"/>
                </a:lnTo>
                <a:lnTo>
                  <a:pt x="1085008" y="798506"/>
                </a:lnTo>
                <a:lnTo>
                  <a:pt x="1102267" y="755219"/>
                </a:lnTo>
                <a:lnTo>
                  <a:pt x="1115987" y="710265"/>
                </a:lnTo>
                <a:lnTo>
                  <a:pt x="1125998" y="663814"/>
                </a:lnTo>
                <a:lnTo>
                  <a:pt x="1132130" y="616038"/>
                </a:lnTo>
                <a:lnTo>
                  <a:pt x="1134211" y="567105"/>
                </a:lnTo>
                <a:lnTo>
                  <a:pt x="1132130" y="518173"/>
                </a:lnTo>
                <a:lnTo>
                  <a:pt x="1125998" y="470396"/>
                </a:lnTo>
                <a:lnTo>
                  <a:pt x="1115987" y="423946"/>
                </a:lnTo>
                <a:lnTo>
                  <a:pt x="1102267" y="378992"/>
                </a:lnTo>
                <a:lnTo>
                  <a:pt x="1085008" y="335704"/>
                </a:lnTo>
                <a:lnTo>
                  <a:pt x="1064380" y="294254"/>
                </a:lnTo>
                <a:lnTo>
                  <a:pt x="1040554" y="254810"/>
                </a:lnTo>
                <a:lnTo>
                  <a:pt x="1013699" y="217544"/>
                </a:lnTo>
                <a:lnTo>
                  <a:pt x="983986" y="182625"/>
                </a:lnTo>
                <a:lnTo>
                  <a:pt x="951585" y="150224"/>
                </a:lnTo>
                <a:lnTo>
                  <a:pt x="916666" y="120511"/>
                </a:lnTo>
                <a:lnTo>
                  <a:pt x="879400" y="93657"/>
                </a:lnTo>
                <a:lnTo>
                  <a:pt x="839957" y="69830"/>
                </a:lnTo>
                <a:lnTo>
                  <a:pt x="798506" y="49202"/>
                </a:lnTo>
                <a:lnTo>
                  <a:pt x="755219" y="31943"/>
                </a:lnTo>
                <a:lnTo>
                  <a:pt x="710265" y="18223"/>
                </a:lnTo>
                <a:lnTo>
                  <a:pt x="663814" y="8212"/>
                </a:lnTo>
                <a:lnTo>
                  <a:pt x="616038" y="2081"/>
                </a:lnTo>
                <a:lnTo>
                  <a:pt x="567105" y="0"/>
                </a:lnTo>
                <a:close/>
              </a:path>
            </a:pathLst>
          </a:custGeom>
          <a:solidFill>
            <a:schemeClr val="bg2">
              <a:lumMod val="20000"/>
              <a:lumOff val="80000"/>
              <a:alpha val="50000"/>
            </a:schemeClr>
          </a:solidFill>
        </p:spPr>
        <p:txBody>
          <a:bodyPr wrap="square" lIns="0" tIns="0" rIns="0" bIns="0" rtlCol="0"/>
          <a:lstStyle/>
          <a:p>
            <a:pPr algn="l" rtl="0" fontAlgn="base">
              <a:spcBef>
                <a:spcPct val="0"/>
              </a:spcBef>
              <a:spcAft>
                <a:spcPct val="0"/>
              </a:spcAft>
            </a:pPr>
            <a:endParaRPr sz="1000">
              <a:latin typeface="Helvetica" pitchFamily="2" charset="0"/>
            </a:endParaRPr>
          </a:p>
        </p:txBody>
      </p:sp>
      <p:sp>
        <p:nvSpPr>
          <p:cNvPr id="114" name="object 20">
            <a:extLst>
              <a:ext uri="{FF2B5EF4-FFF2-40B4-BE49-F238E27FC236}">
                <a16:creationId xmlns:a16="http://schemas.microsoft.com/office/drawing/2014/main" id="{537E8A1F-9A9C-9047-8E9D-5291C23024C6}"/>
              </a:ext>
            </a:extLst>
          </p:cNvPr>
          <p:cNvSpPr/>
          <p:nvPr/>
        </p:nvSpPr>
        <p:spPr>
          <a:xfrm>
            <a:off x="2853389" y="3858808"/>
            <a:ext cx="65405" cy="71946"/>
          </a:xfrm>
          <a:custGeom>
            <a:avLst/>
            <a:gdLst/>
            <a:ahLst/>
            <a:cxnLst/>
            <a:rect l="l" t="t" r="r" b="b"/>
            <a:pathLst>
              <a:path w="65405" h="65405">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3"/>
          </a:solidFill>
        </p:spPr>
        <p:txBody>
          <a:bodyPr wrap="square" lIns="0" tIns="0" rIns="0" bIns="0" rtlCol="0"/>
          <a:lstStyle/>
          <a:p>
            <a:pPr algn="r" rtl="1" fontAlgn="base">
              <a:spcBef>
                <a:spcPct val="0"/>
              </a:spcBef>
              <a:spcAft>
                <a:spcPct val="0"/>
              </a:spcAft>
            </a:pPr>
            <a:endParaRPr/>
          </a:p>
        </p:txBody>
      </p:sp>
      <p:sp>
        <p:nvSpPr>
          <p:cNvPr id="115" name="object 21">
            <a:extLst>
              <a:ext uri="{FF2B5EF4-FFF2-40B4-BE49-F238E27FC236}">
                <a16:creationId xmlns:a16="http://schemas.microsoft.com/office/drawing/2014/main" id="{B55465AC-801A-454B-9EE5-0BE717CAF963}"/>
              </a:ext>
            </a:extLst>
          </p:cNvPr>
          <p:cNvSpPr/>
          <p:nvPr/>
        </p:nvSpPr>
        <p:spPr>
          <a:xfrm>
            <a:off x="2946434" y="3858808"/>
            <a:ext cx="65405" cy="71946"/>
          </a:xfrm>
          <a:custGeom>
            <a:avLst/>
            <a:gdLst/>
            <a:ahLst/>
            <a:cxnLst/>
            <a:rect l="l" t="t" r="r" b="b"/>
            <a:pathLst>
              <a:path w="65405" h="65405">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bg2"/>
          </a:solidFill>
        </p:spPr>
        <p:txBody>
          <a:bodyPr wrap="square" lIns="0" tIns="0" rIns="0" bIns="0" rtlCol="0"/>
          <a:lstStyle/>
          <a:p>
            <a:pPr algn="r" rtl="1" fontAlgn="base">
              <a:spcBef>
                <a:spcPct val="0"/>
              </a:spcBef>
              <a:spcAft>
                <a:spcPct val="0"/>
              </a:spcAft>
            </a:pPr>
            <a:endParaRPr/>
          </a:p>
        </p:txBody>
      </p:sp>
      <p:sp>
        <p:nvSpPr>
          <p:cNvPr id="116" name="object 19">
            <a:extLst>
              <a:ext uri="{FF2B5EF4-FFF2-40B4-BE49-F238E27FC236}">
                <a16:creationId xmlns:a16="http://schemas.microsoft.com/office/drawing/2014/main" id="{00CFFF4C-B988-2B4A-86A5-B60B27F9F01A}"/>
              </a:ext>
            </a:extLst>
          </p:cNvPr>
          <p:cNvSpPr txBox="1"/>
          <p:nvPr/>
        </p:nvSpPr>
        <p:spPr>
          <a:xfrm>
            <a:off x="2713898" y="3573540"/>
            <a:ext cx="499965" cy="243656"/>
          </a:xfrm>
          <a:prstGeom prst="rect">
            <a:avLst/>
          </a:prstGeom>
        </p:spPr>
        <p:txBody>
          <a:bodyPr vert="horz" wrap="square" lIns="0" tIns="12700" rIns="0" bIns="0" rtlCol="0">
            <a:spAutoFit/>
          </a:bodyPr>
          <a:lstStyle/>
          <a:p>
            <a:pPr marL="12700">
              <a:lnSpc>
                <a:spcPts val="900"/>
              </a:lnSpc>
              <a:spcBef>
                <a:spcPts val="100"/>
              </a:spcBef>
            </a:pPr>
            <a:r>
              <a:rPr lang="ar-EG" sz="1200" dirty="0">
                <a:latin typeface="Sakkal Majalla" panose="02000000000000000000" pitchFamily="2" charset="-78"/>
                <a:ea typeface="Tahoma" panose="020B0604030504040204" pitchFamily="34" charset="0"/>
                <a:cs typeface="Sakkal Majalla" panose="02000000000000000000" pitchFamily="2" charset="-78"/>
              </a:rPr>
              <a:t>الولايات المتحدة</a:t>
            </a:r>
            <a:endParaRPr lang="en-US" sz="1200" dirty="0">
              <a:latin typeface="Sakkal Majalla" panose="02000000000000000000" pitchFamily="2" charset="-78"/>
              <a:ea typeface="Tahoma" panose="020B0604030504040204" pitchFamily="34" charset="0"/>
              <a:cs typeface="Sakkal Majalla" panose="02000000000000000000" pitchFamily="2" charset="-78"/>
            </a:endParaRPr>
          </a:p>
        </p:txBody>
      </p:sp>
      <p:sp>
        <p:nvSpPr>
          <p:cNvPr id="117" name="object 12">
            <a:extLst>
              <a:ext uri="{FF2B5EF4-FFF2-40B4-BE49-F238E27FC236}">
                <a16:creationId xmlns:a16="http://schemas.microsoft.com/office/drawing/2014/main" id="{32ED23BA-CCA5-A64A-95F1-ECD84C2D1FAD}"/>
              </a:ext>
            </a:extLst>
          </p:cNvPr>
          <p:cNvSpPr/>
          <p:nvPr/>
        </p:nvSpPr>
        <p:spPr>
          <a:xfrm>
            <a:off x="4762459" y="3143769"/>
            <a:ext cx="595873" cy="497263"/>
          </a:xfrm>
          <a:custGeom>
            <a:avLst/>
            <a:gdLst/>
            <a:ahLst/>
            <a:cxnLst/>
            <a:rect l="l" t="t" r="r" b="b"/>
            <a:pathLst>
              <a:path w="767079" h="767079">
                <a:moveTo>
                  <a:pt x="383400" y="0"/>
                </a:moveTo>
                <a:lnTo>
                  <a:pt x="335307" y="2987"/>
                </a:lnTo>
                <a:lnTo>
                  <a:pt x="288996" y="11709"/>
                </a:lnTo>
                <a:lnTo>
                  <a:pt x="244828" y="25807"/>
                </a:lnTo>
                <a:lnTo>
                  <a:pt x="203161" y="44921"/>
                </a:lnTo>
                <a:lnTo>
                  <a:pt x="164355" y="68692"/>
                </a:lnTo>
                <a:lnTo>
                  <a:pt x="128768" y="96761"/>
                </a:lnTo>
                <a:lnTo>
                  <a:pt x="96761" y="128768"/>
                </a:lnTo>
                <a:lnTo>
                  <a:pt x="68692" y="164355"/>
                </a:lnTo>
                <a:lnTo>
                  <a:pt x="44921" y="203161"/>
                </a:lnTo>
                <a:lnTo>
                  <a:pt x="25807" y="244828"/>
                </a:lnTo>
                <a:lnTo>
                  <a:pt x="11709" y="288996"/>
                </a:lnTo>
                <a:lnTo>
                  <a:pt x="2987" y="335307"/>
                </a:lnTo>
                <a:lnTo>
                  <a:pt x="0" y="383400"/>
                </a:lnTo>
                <a:lnTo>
                  <a:pt x="2987" y="431493"/>
                </a:lnTo>
                <a:lnTo>
                  <a:pt x="11709" y="477803"/>
                </a:lnTo>
                <a:lnTo>
                  <a:pt x="25807" y="521972"/>
                </a:lnTo>
                <a:lnTo>
                  <a:pt x="44921" y="563639"/>
                </a:lnTo>
                <a:lnTo>
                  <a:pt x="68692" y="602445"/>
                </a:lnTo>
                <a:lnTo>
                  <a:pt x="96761" y="638032"/>
                </a:lnTo>
                <a:lnTo>
                  <a:pt x="128768" y="670039"/>
                </a:lnTo>
                <a:lnTo>
                  <a:pt x="164355" y="698108"/>
                </a:lnTo>
                <a:lnTo>
                  <a:pt x="203161" y="721879"/>
                </a:lnTo>
                <a:lnTo>
                  <a:pt x="244828" y="740993"/>
                </a:lnTo>
                <a:lnTo>
                  <a:pt x="288996" y="755091"/>
                </a:lnTo>
                <a:lnTo>
                  <a:pt x="335307" y="763813"/>
                </a:lnTo>
                <a:lnTo>
                  <a:pt x="383400" y="766800"/>
                </a:lnTo>
                <a:lnTo>
                  <a:pt x="431493" y="763813"/>
                </a:lnTo>
                <a:lnTo>
                  <a:pt x="477803" y="755091"/>
                </a:lnTo>
                <a:lnTo>
                  <a:pt x="521972" y="740993"/>
                </a:lnTo>
                <a:lnTo>
                  <a:pt x="563639" y="721879"/>
                </a:lnTo>
                <a:lnTo>
                  <a:pt x="602445" y="698108"/>
                </a:lnTo>
                <a:lnTo>
                  <a:pt x="638032" y="670039"/>
                </a:lnTo>
                <a:lnTo>
                  <a:pt x="670039" y="638032"/>
                </a:lnTo>
                <a:lnTo>
                  <a:pt x="698108" y="602445"/>
                </a:lnTo>
                <a:lnTo>
                  <a:pt x="721879" y="563639"/>
                </a:lnTo>
                <a:lnTo>
                  <a:pt x="740993" y="521972"/>
                </a:lnTo>
                <a:lnTo>
                  <a:pt x="755091" y="477803"/>
                </a:lnTo>
                <a:lnTo>
                  <a:pt x="763813" y="431493"/>
                </a:lnTo>
                <a:lnTo>
                  <a:pt x="766800" y="383400"/>
                </a:lnTo>
                <a:lnTo>
                  <a:pt x="763813" y="335307"/>
                </a:lnTo>
                <a:lnTo>
                  <a:pt x="755091" y="288996"/>
                </a:lnTo>
                <a:lnTo>
                  <a:pt x="740993" y="244828"/>
                </a:lnTo>
                <a:lnTo>
                  <a:pt x="721879" y="203161"/>
                </a:lnTo>
                <a:lnTo>
                  <a:pt x="698108" y="164355"/>
                </a:lnTo>
                <a:lnTo>
                  <a:pt x="670039" y="128768"/>
                </a:lnTo>
                <a:lnTo>
                  <a:pt x="638032" y="96761"/>
                </a:lnTo>
                <a:lnTo>
                  <a:pt x="602445" y="68692"/>
                </a:lnTo>
                <a:lnTo>
                  <a:pt x="563639" y="44921"/>
                </a:lnTo>
                <a:lnTo>
                  <a:pt x="521972" y="25807"/>
                </a:lnTo>
                <a:lnTo>
                  <a:pt x="477803" y="11709"/>
                </a:lnTo>
                <a:lnTo>
                  <a:pt x="431493" y="2987"/>
                </a:lnTo>
                <a:lnTo>
                  <a:pt x="383400" y="0"/>
                </a:lnTo>
                <a:close/>
              </a:path>
            </a:pathLst>
          </a:custGeom>
          <a:solidFill>
            <a:schemeClr val="bg2">
              <a:lumMod val="20000"/>
              <a:lumOff val="80000"/>
              <a:alpha val="50000"/>
            </a:schemeClr>
          </a:solidFill>
        </p:spPr>
        <p:txBody>
          <a:bodyPr wrap="square" lIns="0" tIns="0" rIns="0" bIns="0" rtlCol="0"/>
          <a:lstStyle/>
          <a:p>
            <a:pPr algn="l" rtl="0" fontAlgn="base">
              <a:spcBef>
                <a:spcPct val="0"/>
              </a:spcBef>
              <a:spcAft>
                <a:spcPct val="0"/>
              </a:spcAft>
            </a:pPr>
            <a:endParaRPr sz="1000">
              <a:latin typeface="Helvetica" pitchFamily="2" charset="0"/>
            </a:endParaRPr>
          </a:p>
        </p:txBody>
      </p:sp>
      <p:sp>
        <p:nvSpPr>
          <p:cNvPr id="118" name="object 14">
            <a:extLst>
              <a:ext uri="{FF2B5EF4-FFF2-40B4-BE49-F238E27FC236}">
                <a16:creationId xmlns:a16="http://schemas.microsoft.com/office/drawing/2014/main" id="{1B5BB00A-8959-014C-977B-FCBBB80212B2}"/>
              </a:ext>
            </a:extLst>
          </p:cNvPr>
          <p:cNvSpPr/>
          <p:nvPr/>
        </p:nvSpPr>
        <p:spPr>
          <a:xfrm>
            <a:off x="5117671" y="3243922"/>
            <a:ext cx="65405" cy="65405"/>
          </a:xfrm>
          <a:custGeom>
            <a:avLst/>
            <a:gdLst/>
            <a:ahLst/>
            <a:cxnLst/>
            <a:rect l="l" t="t" r="r" b="b"/>
            <a:pathLst>
              <a:path w="65404" h="65405">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3"/>
          </a:solidFill>
        </p:spPr>
        <p:txBody>
          <a:bodyPr wrap="square" lIns="0" tIns="0" rIns="0" bIns="0" rtlCol="0"/>
          <a:lstStyle/>
          <a:p>
            <a:pPr algn="r" rtl="1" fontAlgn="base">
              <a:spcBef>
                <a:spcPct val="0"/>
              </a:spcBef>
              <a:spcAft>
                <a:spcPct val="0"/>
              </a:spcAft>
            </a:pPr>
            <a:endParaRPr/>
          </a:p>
        </p:txBody>
      </p:sp>
      <p:sp>
        <p:nvSpPr>
          <p:cNvPr id="119" name="TextBox 118">
            <a:extLst>
              <a:ext uri="{FF2B5EF4-FFF2-40B4-BE49-F238E27FC236}">
                <a16:creationId xmlns:a16="http://schemas.microsoft.com/office/drawing/2014/main" id="{6AFCB256-8EB3-204E-AABC-4DFAB43C9D3A}"/>
              </a:ext>
            </a:extLst>
          </p:cNvPr>
          <p:cNvSpPr txBox="1"/>
          <p:nvPr/>
        </p:nvSpPr>
        <p:spPr>
          <a:xfrm>
            <a:off x="4579524" y="3176765"/>
            <a:ext cx="469985" cy="234330"/>
          </a:xfrm>
          <a:prstGeom prst="rect">
            <a:avLst/>
          </a:prstGeom>
          <a:noFill/>
        </p:spPr>
        <p:txBody>
          <a:bodyPr wrap="square" lIns="0" tIns="0" rIns="0" bIns="0" rtlCol="0" anchor="ctr" anchorCtr="0">
            <a:noAutofit/>
          </a:bodyPr>
          <a:lstStyle/>
          <a:p>
            <a:pPr rtl="1">
              <a:lnSpc>
                <a:spcPts val="900"/>
              </a:lnSpc>
            </a:pPr>
            <a:r>
              <a:rPr lang="ar-KW" sz="1200" b="0" i="0" u="none" baseline="0" dirty="0">
                <a:latin typeface="Sakkal Majalla" panose="02000000000000000000" pitchFamily="2" charset="-78"/>
                <a:ea typeface="Tahoma" panose="020B0604030504040204" pitchFamily="34" charset="0"/>
                <a:cs typeface="Sakkal Majalla" panose="02000000000000000000" pitchFamily="2" charset="-78"/>
              </a:rPr>
              <a:t>ألمانيا</a:t>
            </a:r>
            <a:endParaRPr lang="ar-KW" sz="1200" dirty="0">
              <a:latin typeface="Sakkal Majalla" panose="02000000000000000000" pitchFamily="2" charset="-78"/>
              <a:cs typeface="Sakkal Majalla" panose="02000000000000000000" pitchFamily="2" charset="-78"/>
            </a:endParaRPr>
          </a:p>
        </p:txBody>
      </p:sp>
      <p:sp>
        <p:nvSpPr>
          <p:cNvPr id="120" name="object 14">
            <a:extLst>
              <a:ext uri="{FF2B5EF4-FFF2-40B4-BE49-F238E27FC236}">
                <a16:creationId xmlns:a16="http://schemas.microsoft.com/office/drawing/2014/main" id="{6CA468B6-C63C-3340-8711-1C81A0D62890}"/>
              </a:ext>
            </a:extLst>
          </p:cNvPr>
          <p:cNvSpPr/>
          <p:nvPr/>
        </p:nvSpPr>
        <p:spPr>
          <a:xfrm>
            <a:off x="5117671" y="3412249"/>
            <a:ext cx="65405" cy="65405"/>
          </a:xfrm>
          <a:custGeom>
            <a:avLst/>
            <a:gdLst/>
            <a:ahLst/>
            <a:cxnLst/>
            <a:rect l="l" t="t" r="r" b="b"/>
            <a:pathLst>
              <a:path w="65404" h="65405">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3"/>
          </a:solidFill>
        </p:spPr>
        <p:txBody>
          <a:bodyPr wrap="square" lIns="0" tIns="0" rIns="0" bIns="0" rtlCol="0"/>
          <a:lstStyle/>
          <a:p>
            <a:pPr algn="r" rtl="1" fontAlgn="base">
              <a:spcBef>
                <a:spcPct val="0"/>
              </a:spcBef>
              <a:spcAft>
                <a:spcPct val="0"/>
              </a:spcAft>
            </a:pPr>
            <a:endParaRPr/>
          </a:p>
        </p:txBody>
      </p:sp>
      <p:sp>
        <p:nvSpPr>
          <p:cNvPr id="121" name="TextBox 120">
            <a:extLst>
              <a:ext uri="{FF2B5EF4-FFF2-40B4-BE49-F238E27FC236}">
                <a16:creationId xmlns:a16="http://schemas.microsoft.com/office/drawing/2014/main" id="{FD0406AC-BFEC-F248-8B90-7F35736FEE8E}"/>
              </a:ext>
            </a:extLst>
          </p:cNvPr>
          <p:cNvSpPr txBox="1"/>
          <p:nvPr/>
        </p:nvSpPr>
        <p:spPr>
          <a:xfrm>
            <a:off x="4593417" y="3355366"/>
            <a:ext cx="469985" cy="234330"/>
          </a:xfrm>
          <a:prstGeom prst="rect">
            <a:avLst/>
          </a:prstGeom>
          <a:noFill/>
        </p:spPr>
        <p:txBody>
          <a:bodyPr wrap="square" lIns="0" tIns="0" rIns="0" bIns="0" rtlCol="0" anchor="ctr" anchorCtr="0">
            <a:noAutofit/>
          </a:bodyPr>
          <a:lstStyle/>
          <a:p>
            <a:pPr rtl="1">
              <a:lnSpc>
                <a:spcPts val="900"/>
              </a:lnSpc>
            </a:pPr>
            <a:r>
              <a:rPr lang="ar-KW" sz="1200" b="0" i="0" u="none" baseline="0" dirty="0">
                <a:latin typeface="Sakkal Majalla" panose="02000000000000000000" pitchFamily="2" charset="-78"/>
                <a:ea typeface="Tahoma" panose="020B0604030504040204" pitchFamily="34" charset="0"/>
                <a:cs typeface="Sakkal Majalla" panose="02000000000000000000" pitchFamily="2" charset="-78"/>
              </a:rPr>
              <a:t>بولندا</a:t>
            </a:r>
            <a:endParaRPr lang="ar-KW" sz="1200" dirty="0">
              <a:latin typeface="Sakkal Majalla" panose="02000000000000000000" pitchFamily="2" charset="-78"/>
              <a:cs typeface="Sakkal Majalla" panose="02000000000000000000" pitchFamily="2" charset="-78"/>
            </a:endParaRPr>
          </a:p>
        </p:txBody>
      </p:sp>
      <p:sp>
        <p:nvSpPr>
          <p:cNvPr id="122" name="object 14">
            <a:extLst>
              <a:ext uri="{FF2B5EF4-FFF2-40B4-BE49-F238E27FC236}">
                <a16:creationId xmlns:a16="http://schemas.microsoft.com/office/drawing/2014/main" id="{6CCAA459-6743-4E4B-A34E-6BE35E15639C}"/>
              </a:ext>
            </a:extLst>
          </p:cNvPr>
          <p:cNvSpPr/>
          <p:nvPr/>
        </p:nvSpPr>
        <p:spPr>
          <a:xfrm>
            <a:off x="5117671" y="3569709"/>
            <a:ext cx="65405" cy="65405"/>
          </a:xfrm>
          <a:custGeom>
            <a:avLst/>
            <a:gdLst/>
            <a:ahLst/>
            <a:cxnLst/>
            <a:rect l="l" t="t" r="r" b="b"/>
            <a:pathLst>
              <a:path w="65404" h="65405">
                <a:moveTo>
                  <a:pt x="60769" y="0"/>
                </a:moveTo>
                <a:lnTo>
                  <a:pt x="4038" y="0"/>
                </a:lnTo>
                <a:lnTo>
                  <a:pt x="0" y="4025"/>
                </a:lnTo>
                <a:lnTo>
                  <a:pt x="0" y="60769"/>
                </a:lnTo>
                <a:lnTo>
                  <a:pt x="4038" y="64795"/>
                </a:lnTo>
                <a:lnTo>
                  <a:pt x="60769" y="64795"/>
                </a:lnTo>
                <a:lnTo>
                  <a:pt x="64808" y="60769"/>
                </a:lnTo>
                <a:lnTo>
                  <a:pt x="64808" y="4025"/>
                </a:lnTo>
                <a:lnTo>
                  <a:pt x="60769" y="0"/>
                </a:lnTo>
                <a:close/>
              </a:path>
            </a:pathLst>
          </a:custGeom>
          <a:solidFill>
            <a:schemeClr val="accent3"/>
          </a:solidFill>
        </p:spPr>
        <p:txBody>
          <a:bodyPr wrap="square" lIns="0" tIns="0" rIns="0" bIns="0" rtlCol="0"/>
          <a:lstStyle/>
          <a:p>
            <a:pPr algn="l" rtl="0" fontAlgn="base">
              <a:spcBef>
                <a:spcPct val="0"/>
              </a:spcBef>
              <a:spcAft>
                <a:spcPct val="0"/>
              </a:spcAft>
            </a:pPr>
            <a:endParaRPr/>
          </a:p>
        </p:txBody>
      </p:sp>
      <p:sp>
        <p:nvSpPr>
          <p:cNvPr id="123" name="TextBox 122">
            <a:extLst>
              <a:ext uri="{FF2B5EF4-FFF2-40B4-BE49-F238E27FC236}">
                <a16:creationId xmlns:a16="http://schemas.microsoft.com/office/drawing/2014/main" id="{1B7A2A71-BD97-F144-A4C5-51F02D626B41}"/>
              </a:ext>
            </a:extLst>
          </p:cNvPr>
          <p:cNvSpPr txBox="1"/>
          <p:nvPr/>
        </p:nvSpPr>
        <p:spPr>
          <a:xfrm>
            <a:off x="4585668" y="3502552"/>
            <a:ext cx="469985" cy="234330"/>
          </a:xfrm>
          <a:prstGeom prst="rect">
            <a:avLst/>
          </a:prstGeom>
          <a:noFill/>
        </p:spPr>
        <p:txBody>
          <a:bodyPr wrap="square" lIns="0" tIns="0" rIns="0" bIns="0" rtlCol="0" anchor="ctr" anchorCtr="0">
            <a:noAutofit/>
          </a:bodyPr>
          <a:lstStyle/>
          <a:p>
            <a:pPr rtl="1">
              <a:lnSpc>
                <a:spcPts val="900"/>
              </a:lnSpc>
            </a:pPr>
            <a:r>
              <a:rPr lang="ar-KW" sz="1200" b="0" i="0" u="none" baseline="0" dirty="0">
                <a:latin typeface="Sakkal Majalla" panose="02000000000000000000" pitchFamily="2" charset="-78"/>
                <a:ea typeface="Tahoma" panose="020B0604030504040204" pitchFamily="34" charset="0"/>
                <a:cs typeface="Sakkal Majalla" panose="02000000000000000000" pitchFamily="2" charset="-78"/>
              </a:rPr>
              <a:t>تركيا</a:t>
            </a:r>
            <a:endParaRPr lang="ar-KW" sz="1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5374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BF8F7-8AFE-7546-AC3D-4C8584928098}"/>
              </a:ext>
            </a:extLst>
          </p:cNvPr>
          <p:cNvSpPr>
            <a:spLocks noGrp="1"/>
          </p:cNvSpPr>
          <p:nvPr>
            <p:ph type="title"/>
          </p:nvPr>
        </p:nvSpPr>
        <p:spPr/>
        <p:txBody>
          <a:bodyPr/>
          <a:lstStyle/>
          <a:p>
            <a:r>
              <a:rPr lang="ar-SA" dirty="0"/>
              <a:t>نبذة من "المركز" (تتمة)</a:t>
            </a:r>
            <a:endParaRPr lang="en-KW" dirty="0"/>
          </a:p>
        </p:txBody>
      </p:sp>
      <p:sp>
        <p:nvSpPr>
          <p:cNvPr id="5" name="Content Placeholder 4">
            <a:extLst>
              <a:ext uri="{FF2B5EF4-FFF2-40B4-BE49-F238E27FC236}">
                <a16:creationId xmlns:a16="http://schemas.microsoft.com/office/drawing/2014/main" id="{56A443AC-F690-F349-B5D9-8F7DB33DD15F}"/>
              </a:ext>
            </a:extLst>
          </p:cNvPr>
          <p:cNvSpPr txBox="1">
            <a:spLocks/>
          </p:cNvSpPr>
          <p:nvPr/>
        </p:nvSpPr>
        <p:spPr bwMode="auto">
          <a:xfrm>
            <a:off x="1008064" y="1890146"/>
            <a:ext cx="8567736" cy="36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a:lnSpc>
                <a:spcPts val="2400"/>
              </a:lnSpc>
            </a:pPr>
            <a:r>
              <a:rPr lang="ar-KW" sz="1800" i="1" dirty="0">
                <a:solidFill>
                  <a:schemeClr val="bg2"/>
                </a:solidFill>
              </a:rPr>
              <a:t>أحد </a:t>
            </a:r>
            <a:r>
              <a:rPr lang="ar-EG" sz="1800" i="1" dirty="0">
                <a:solidFill>
                  <a:schemeClr val="bg2"/>
                </a:solidFill>
              </a:rPr>
              <a:t>أهم و</a:t>
            </a:r>
            <a:r>
              <a:rPr lang="ar-KW" sz="1800" i="1" dirty="0">
                <a:solidFill>
                  <a:schemeClr val="bg2"/>
                </a:solidFill>
              </a:rPr>
              <a:t>أ</a:t>
            </a:r>
            <a:r>
              <a:rPr lang="ar-EG" sz="1800" i="1" dirty="0">
                <a:solidFill>
                  <a:schemeClr val="bg2"/>
                </a:solidFill>
              </a:rPr>
              <a:t>شهر العلامات التجارية في مجال</a:t>
            </a:r>
            <a:r>
              <a:rPr lang="ar-KW" sz="1800" i="1" dirty="0">
                <a:solidFill>
                  <a:schemeClr val="bg2"/>
                </a:solidFill>
              </a:rPr>
              <a:t>ه</a:t>
            </a:r>
            <a:r>
              <a:rPr lang="ar-EG" sz="1800" i="1" dirty="0">
                <a:solidFill>
                  <a:schemeClr val="bg2"/>
                </a:solidFill>
              </a:rPr>
              <a:t> عبر أ</a:t>
            </a:r>
            <a:r>
              <a:rPr lang="ar-KW" sz="1800" i="1" dirty="0">
                <a:solidFill>
                  <a:schemeClr val="bg2"/>
                </a:solidFill>
              </a:rPr>
              <a:t>نحاء</a:t>
            </a:r>
            <a:r>
              <a:rPr lang="ar-EG" sz="1800" i="1" dirty="0">
                <a:solidFill>
                  <a:schemeClr val="bg2"/>
                </a:solidFill>
              </a:rPr>
              <a:t> الشرق الأوسط وشمال </a:t>
            </a:r>
            <a:r>
              <a:rPr lang="ar-KW" sz="1800" i="1" dirty="0">
                <a:solidFill>
                  <a:schemeClr val="bg2"/>
                </a:solidFill>
              </a:rPr>
              <a:t>أ</a:t>
            </a:r>
            <a:r>
              <a:rPr lang="ar-EG" sz="1800" i="1" dirty="0">
                <a:solidFill>
                  <a:schemeClr val="bg2"/>
                </a:solidFill>
              </a:rPr>
              <a:t>فريقيا </a:t>
            </a:r>
          </a:p>
        </p:txBody>
      </p:sp>
      <p:sp>
        <p:nvSpPr>
          <p:cNvPr id="9" name="Rounded Rectangle 36">
            <a:extLst>
              <a:ext uri="{FF2B5EF4-FFF2-40B4-BE49-F238E27FC236}">
                <a16:creationId xmlns:a16="http://schemas.microsoft.com/office/drawing/2014/main" id="{FB38BF02-E5F7-2A43-9C56-7B9BECCB8D9D}"/>
              </a:ext>
            </a:extLst>
          </p:cNvPr>
          <p:cNvSpPr/>
          <p:nvPr/>
        </p:nvSpPr>
        <p:spPr bwMode="auto">
          <a:xfrm>
            <a:off x="1153669" y="2429062"/>
            <a:ext cx="1980000" cy="1253117"/>
          </a:xfrm>
          <a:prstGeom prst="roundRect">
            <a:avLst>
              <a:gd name="adj" fmla="val 3404"/>
            </a:avLst>
          </a:prstGeom>
          <a:solidFill>
            <a:srgbClr val="005596"/>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080"/>
              </a:lnSpc>
            </a:pPr>
            <a:endParaRPr lang="en-IN" sz="900" b="1" kern="0" dirty="0">
              <a:solidFill>
                <a:schemeClr val="bg1"/>
              </a:solidFill>
              <a:latin typeface="HelveticaNeueLT Arabic 55 Roman" panose="020B0604020202020204" pitchFamily="34" charset="-78"/>
              <a:cs typeface="HelveticaNeueLT Arabic 55 Roman" panose="020B0604020202020204" pitchFamily="34" charset="-78"/>
            </a:endParaRPr>
          </a:p>
        </p:txBody>
      </p:sp>
      <p:sp>
        <p:nvSpPr>
          <p:cNvPr id="12" name="Rounded Rectangle 39">
            <a:extLst>
              <a:ext uri="{FF2B5EF4-FFF2-40B4-BE49-F238E27FC236}">
                <a16:creationId xmlns:a16="http://schemas.microsoft.com/office/drawing/2014/main" id="{AC6D9624-1933-F449-BA0C-B1BBED94AE4A}"/>
              </a:ext>
            </a:extLst>
          </p:cNvPr>
          <p:cNvSpPr/>
          <p:nvPr/>
        </p:nvSpPr>
        <p:spPr bwMode="auto">
          <a:xfrm>
            <a:off x="1191748" y="3804630"/>
            <a:ext cx="1979999" cy="1253870"/>
          </a:xfrm>
          <a:prstGeom prst="roundRect">
            <a:avLst>
              <a:gd name="adj" fmla="val 3404"/>
            </a:avLst>
          </a:prstGeom>
          <a:solidFill>
            <a:srgbClr val="005596"/>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080"/>
              </a:lnSpc>
            </a:pPr>
            <a:endParaRPr lang="en-IN" sz="900" b="1" kern="0" dirty="0">
              <a:solidFill>
                <a:schemeClr val="bg1"/>
              </a:solidFill>
              <a:latin typeface="HelveticaNeueLT Arabic 55 Roman" panose="020B0604020202020204" pitchFamily="34" charset="-78"/>
              <a:cs typeface="HelveticaNeueLT Arabic 55 Roman" panose="020B0604020202020204" pitchFamily="34" charset="-78"/>
            </a:endParaRPr>
          </a:p>
        </p:txBody>
      </p:sp>
      <p:pic>
        <p:nvPicPr>
          <p:cNvPr id="18" name="Picture 17">
            <a:extLst>
              <a:ext uri="{FF2B5EF4-FFF2-40B4-BE49-F238E27FC236}">
                <a16:creationId xmlns:a16="http://schemas.microsoft.com/office/drawing/2014/main" id="{1E436DC2-262E-9C4F-B99B-EE2853175DD4}"/>
              </a:ext>
            </a:extLst>
          </p:cNvPr>
          <p:cNvPicPr>
            <a:picLocks noChangeAspect="1"/>
          </p:cNvPicPr>
          <p:nvPr/>
        </p:nvPicPr>
        <p:blipFill>
          <a:blip r:embed="rId3"/>
          <a:stretch>
            <a:fillRect/>
          </a:stretch>
        </p:blipFill>
        <p:spPr>
          <a:xfrm>
            <a:off x="8404368" y="3814357"/>
            <a:ext cx="341681" cy="367965"/>
          </a:xfrm>
          <a:prstGeom prst="rect">
            <a:avLst/>
          </a:prstGeom>
        </p:spPr>
      </p:pic>
      <p:sp>
        <p:nvSpPr>
          <p:cNvPr id="21" name="TextBox 20">
            <a:extLst>
              <a:ext uri="{FF2B5EF4-FFF2-40B4-BE49-F238E27FC236}">
                <a16:creationId xmlns:a16="http://schemas.microsoft.com/office/drawing/2014/main" id="{4C4D1DBC-8A7E-A74A-BEE6-F6A99F2AE0D6}"/>
              </a:ext>
            </a:extLst>
          </p:cNvPr>
          <p:cNvSpPr txBox="1"/>
          <p:nvPr/>
        </p:nvSpPr>
        <p:spPr>
          <a:xfrm>
            <a:off x="1190461" y="4353104"/>
            <a:ext cx="1980000" cy="539891"/>
          </a:xfrm>
          <a:prstGeom prst="rect">
            <a:avLst/>
          </a:prstGeom>
          <a:noFill/>
        </p:spPr>
        <p:txBody>
          <a:bodyPr wrap="square" lIns="0" tIns="0" rIns="0" bIns="0" rtlCol="0">
            <a:spAutoFit/>
          </a:bodyPr>
          <a:lstStyle/>
          <a:p>
            <a:pPr algn="ctr" rtl="1">
              <a:lnSpc>
                <a:spcPts val="1400"/>
              </a:lnSpc>
              <a:spcBef>
                <a:spcPts val="0"/>
              </a:spcBef>
              <a:spcAft>
                <a:spcPts val="0"/>
              </a:spcAft>
            </a:pP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أفضل مؤسسة للخدمات المصرفية الخاصة في الكويت</a:t>
            </a:r>
          </a:p>
          <a:p>
            <a:pPr algn="ctr" rtl="1">
              <a:lnSpc>
                <a:spcPts val="1400"/>
              </a:lnSpc>
              <a:spcBef>
                <a:spcPts val="0"/>
              </a:spcBef>
              <a:spcAft>
                <a:spcPts val="0"/>
              </a:spcAft>
            </a:pPr>
            <a:r>
              <a:rPr lang="ar-KW"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من: يوروموني</a:t>
            </a:r>
            <a:endParaRPr lang="en-IN"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p:txBody>
      </p:sp>
      <p:pic>
        <p:nvPicPr>
          <p:cNvPr id="22" name="Picture 21">
            <a:extLst>
              <a:ext uri="{FF2B5EF4-FFF2-40B4-BE49-F238E27FC236}">
                <a16:creationId xmlns:a16="http://schemas.microsoft.com/office/drawing/2014/main" id="{1BAAE785-6B40-7749-BA29-2B77031EDA02}"/>
              </a:ext>
            </a:extLst>
          </p:cNvPr>
          <p:cNvPicPr>
            <a:picLocks noChangeAspect="1"/>
          </p:cNvPicPr>
          <p:nvPr/>
        </p:nvPicPr>
        <p:blipFill>
          <a:blip r:embed="rId3"/>
          <a:stretch>
            <a:fillRect/>
          </a:stretch>
        </p:blipFill>
        <p:spPr>
          <a:xfrm>
            <a:off x="2074663" y="3856476"/>
            <a:ext cx="330200" cy="355600"/>
          </a:xfrm>
          <a:prstGeom prst="rect">
            <a:avLst/>
          </a:prstGeom>
        </p:spPr>
      </p:pic>
      <p:sp>
        <p:nvSpPr>
          <p:cNvPr id="25" name="Rounded Rectangle 34">
            <a:extLst>
              <a:ext uri="{FF2B5EF4-FFF2-40B4-BE49-F238E27FC236}">
                <a16:creationId xmlns:a16="http://schemas.microsoft.com/office/drawing/2014/main" id="{1ADC632A-4487-0244-B8A5-C00FA58E94DD}"/>
              </a:ext>
            </a:extLst>
          </p:cNvPr>
          <p:cNvSpPr/>
          <p:nvPr/>
        </p:nvSpPr>
        <p:spPr bwMode="auto">
          <a:xfrm>
            <a:off x="3290267" y="2429062"/>
            <a:ext cx="1980000" cy="1226253"/>
          </a:xfrm>
          <a:prstGeom prst="roundRect">
            <a:avLst>
              <a:gd name="adj" fmla="val 3404"/>
            </a:avLst>
          </a:prstGeom>
          <a:solidFill>
            <a:srgbClr val="005596"/>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080"/>
              </a:lnSpc>
            </a:pPr>
            <a:endParaRPr lang="en-IN" sz="900" b="1" kern="0" dirty="0">
              <a:solidFill>
                <a:schemeClr val="bg1"/>
              </a:solidFill>
              <a:latin typeface="HelveticaNeueLT Arabic 55 Roman" panose="020B0604020202020204" pitchFamily="34" charset="-78"/>
              <a:cs typeface="HelveticaNeueLT Arabic 55 Roman" panose="020B0604020202020204" pitchFamily="34" charset="-78"/>
            </a:endParaRPr>
          </a:p>
        </p:txBody>
      </p:sp>
      <p:sp>
        <p:nvSpPr>
          <p:cNvPr id="26" name="TextBox 25">
            <a:extLst>
              <a:ext uri="{FF2B5EF4-FFF2-40B4-BE49-F238E27FC236}">
                <a16:creationId xmlns:a16="http://schemas.microsoft.com/office/drawing/2014/main" id="{8DEF1BF7-E8B3-BB45-8C66-CA38CF97D60C}"/>
              </a:ext>
            </a:extLst>
          </p:cNvPr>
          <p:cNvSpPr txBox="1"/>
          <p:nvPr/>
        </p:nvSpPr>
        <p:spPr>
          <a:xfrm>
            <a:off x="3347721" y="3007125"/>
            <a:ext cx="1898693" cy="906658"/>
          </a:xfrm>
          <a:prstGeom prst="rect">
            <a:avLst/>
          </a:prstGeom>
          <a:noFill/>
        </p:spPr>
        <p:txBody>
          <a:bodyPr wrap="square" lIns="0" tIns="0" rIns="0" bIns="0" rtlCol="0">
            <a:spAutoFit/>
          </a:bodyPr>
          <a:lstStyle/>
          <a:p>
            <a:pPr algn="ctr" rtl="1">
              <a:lnSpc>
                <a:spcPts val="1400"/>
              </a:lnSpc>
              <a:spcBef>
                <a:spcPts val="0"/>
              </a:spcBef>
              <a:spcAft>
                <a:spcPts val="0"/>
              </a:spcAft>
            </a:pPr>
            <a:r>
              <a:rPr lang="ar-EG"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أفضل </a:t>
            </a: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بنك استثماري في الكويت وأفضل بنك خاص في الكويت</a:t>
            </a:r>
            <a:endParaRPr lang="en-IN"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من: </a:t>
            </a:r>
            <a:r>
              <a:rPr lang="ar-KW" sz="1200" dirty="0" err="1">
                <a:solidFill>
                  <a:schemeClr val="bg1"/>
                </a:solidFill>
                <a:latin typeface="Sakkal Majalla" panose="02000000000000000000" pitchFamily="2" charset="-78"/>
                <a:ea typeface="Tahoma" panose="020B0604030504040204" pitchFamily="34" charset="0"/>
                <a:cs typeface="Sakkal Majalla" panose="02000000000000000000" pitchFamily="2" charset="-78"/>
              </a:rPr>
              <a:t>جلوبل</a:t>
            </a:r>
            <a:r>
              <a:rPr lang="ar-EG"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 فاينانس</a:t>
            </a:r>
            <a:endParaRPr lang="en-IN"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endPar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endPar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p:txBody>
      </p:sp>
      <p:pic>
        <p:nvPicPr>
          <p:cNvPr id="27" name="Picture 26">
            <a:extLst>
              <a:ext uri="{FF2B5EF4-FFF2-40B4-BE49-F238E27FC236}">
                <a16:creationId xmlns:a16="http://schemas.microsoft.com/office/drawing/2014/main" id="{F35B95EC-BC14-5342-9074-646B28EB41F7}"/>
              </a:ext>
            </a:extLst>
          </p:cNvPr>
          <p:cNvPicPr>
            <a:picLocks noChangeAspect="1"/>
          </p:cNvPicPr>
          <p:nvPr/>
        </p:nvPicPr>
        <p:blipFill>
          <a:blip r:embed="rId3"/>
          <a:stretch>
            <a:fillRect/>
          </a:stretch>
        </p:blipFill>
        <p:spPr>
          <a:xfrm>
            <a:off x="4140615" y="2506062"/>
            <a:ext cx="330200" cy="355600"/>
          </a:xfrm>
          <a:prstGeom prst="rect">
            <a:avLst/>
          </a:prstGeom>
        </p:spPr>
      </p:pic>
      <p:sp>
        <p:nvSpPr>
          <p:cNvPr id="28" name="Rounded Rectangle 37">
            <a:extLst>
              <a:ext uri="{FF2B5EF4-FFF2-40B4-BE49-F238E27FC236}">
                <a16:creationId xmlns:a16="http://schemas.microsoft.com/office/drawing/2014/main" id="{984A87A6-1225-864B-9703-20F8291E297D}"/>
              </a:ext>
            </a:extLst>
          </p:cNvPr>
          <p:cNvSpPr/>
          <p:nvPr/>
        </p:nvSpPr>
        <p:spPr bwMode="auto">
          <a:xfrm>
            <a:off x="5448529" y="2429062"/>
            <a:ext cx="1980000" cy="1237341"/>
          </a:xfrm>
          <a:prstGeom prst="roundRect">
            <a:avLst>
              <a:gd name="adj" fmla="val 3404"/>
            </a:avLst>
          </a:prstGeom>
          <a:solidFill>
            <a:srgbClr val="005596"/>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080"/>
              </a:lnSpc>
            </a:pPr>
            <a:endParaRPr lang="en-IN" sz="900" b="1" kern="0" dirty="0">
              <a:solidFill>
                <a:schemeClr val="bg1"/>
              </a:solidFill>
              <a:latin typeface="HelveticaNeueLT Arabic 55 Roman" panose="020B0604020202020204" pitchFamily="34" charset="-78"/>
              <a:cs typeface="HelveticaNeueLT Arabic 55 Roman" panose="020B0604020202020204" pitchFamily="34" charset="-78"/>
            </a:endParaRPr>
          </a:p>
        </p:txBody>
      </p:sp>
      <p:sp>
        <p:nvSpPr>
          <p:cNvPr id="29" name="TextBox 28">
            <a:extLst>
              <a:ext uri="{FF2B5EF4-FFF2-40B4-BE49-F238E27FC236}">
                <a16:creationId xmlns:a16="http://schemas.microsoft.com/office/drawing/2014/main" id="{46D52059-4FD6-404F-A695-157777B01E64}"/>
              </a:ext>
            </a:extLst>
          </p:cNvPr>
          <p:cNvSpPr txBox="1"/>
          <p:nvPr/>
        </p:nvSpPr>
        <p:spPr>
          <a:xfrm>
            <a:off x="5437538" y="2967672"/>
            <a:ext cx="1980000" cy="719428"/>
          </a:xfrm>
          <a:prstGeom prst="rect">
            <a:avLst/>
          </a:prstGeom>
          <a:noFill/>
        </p:spPr>
        <p:txBody>
          <a:bodyPr wrap="square" lIns="0" tIns="0" rIns="0" bIns="0" rtlCol="0">
            <a:spAutoFit/>
          </a:bodyPr>
          <a:lstStyle/>
          <a:p>
            <a:pPr algn="ctr" rtl="1">
              <a:lnSpc>
                <a:spcPts val="1400"/>
              </a:lnSpc>
              <a:spcBef>
                <a:spcPts val="0"/>
              </a:spcBef>
              <a:spcAft>
                <a:spcPts val="0"/>
              </a:spcAft>
            </a:pPr>
            <a:r>
              <a:rPr lang="ar-EG"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أفضل</a:t>
            </a: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 بنك استثماري في الشرق الأوسط للعام والتميز في الاستثمار العقاري </a:t>
            </a:r>
          </a:p>
          <a:p>
            <a:pPr algn="ctr" rtl="1">
              <a:lnSpc>
                <a:spcPts val="1400"/>
              </a:lnSpc>
              <a:spcBef>
                <a:spcPts val="0"/>
              </a:spcBef>
              <a:spcAft>
                <a:spcPts val="0"/>
              </a:spcAft>
            </a:pPr>
            <a:r>
              <a:rPr lang="ar-KW"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من: ميد</a:t>
            </a:r>
            <a:endParaRPr lang="en-IN"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p:txBody>
      </p:sp>
      <p:pic>
        <p:nvPicPr>
          <p:cNvPr id="30" name="Picture 29">
            <a:extLst>
              <a:ext uri="{FF2B5EF4-FFF2-40B4-BE49-F238E27FC236}">
                <a16:creationId xmlns:a16="http://schemas.microsoft.com/office/drawing/2014/main" id="{4F335D2A-093B-0743-8F7C-47A5DCF56AD3}"/>
              </a:ext>
            </a:extLst>
          </p:cNvPr>
          <p:cNvPicPr>
            <a:picLocks noChangeAspect="1"/>
          </p:cNvPicPr>
          <p:nvPr/>
        </p:nvPicPr>
        <p:blipFill>
          <a:blip r:embed="rId3"/>
          <a:stretch>
            <a:fillRect/>
          </a:stretch>
        </p:blipFill>
        <p:spPr>
          <a:xfrm>
            <a:off x="6263238" y="2515602"/>
            <a:ext cx="330200" cy="355600"/>
          </a:xfrm>
          <a:prstGeom prst="rect">
            <a:avLst/>
          </a:prstGeom>
        </p:spPr>
      </p:pic>
      <p:sp>
        <p:nvSpPr>
          <p:cNvPr id="35" name="TextBox 34">
            <a:extLst>
              <a:ext uri="{FF2B5EF4-FFF2-40B4-BE49-F238E27FC236}">
                <a16:creationId xmlns:a16="http://schemas.microsoft.com/office/drawing/2014/main" id="{FD07B31A-EC55-B64F-97E9-1B07BB156BC2}"/>
              </a:ext>
            </a:extLst>
          </p:cNvPr>
          <p:cNvSpPr txBox="1"/>
          <p:nvPr/>
        </p:nvSpPr>
        <p:spPr>
          <a:xfrm>
            <a:off x="1008063" y="6401631"/>
            <a:ext cx="8567737" cy="205022"/>
          </a:xfrm>
          <a:prstGeom prst="rect">
            <a:avLst/>
          </a:prstGeom>
          <a:noFill/>
        </p:spPr>
        <p:txBody>
          <a:bodyPr wrap="square" lIns="0" tIns="0" rIns="0" bIns="0" rtlCol="0" anchor="b" anchorCtr="0">
            <a:noAutofit/>
          </a:bodyPr>
          <a:lstStyle>
            <a:defPPr>
              <a:defRPr lang="en-US"/>
            </a:defPPr>
            <a:lvl1pPr algn="l">
              <a:lnSpc>
                <a:spcPts val="1400"/>
              </a:lnSpc>
              <a:defRPr sz="900">
                <a:latin typeface="+mj-lt"/>
              </a:defRPr>
            </a:lvl1pPr>
          </a:lstStyle>
          <a:p>
            <a:pPr algn="r" rtl="1">
              <a:lnSpc>
                <a:spcPts val="1200"/>
              </a:lnSpc>
            </a:pPr>
            <a:endParaRPr lang="en-IN" sz="1000" i="1" dirty="0">
              <a:solidFill>
                <a:schemeClr val="accent1"/>
              </a:solidFill>
              <a:latin typeface="Sakkal Majalla" panose="02000000000000000000" pitchFamily="2" charset="-78"/>
              <a:cs typeface="Sakkal Majalla" panose="02000000000000000000" pitchFamily="2" charset="-78"/>
            </a:endParaRPr>
          </a:p>
        </p:txBody>
      </p:sp>
      <p:sp>
        <p:nvSpPr>
          <p:cNvPr id="33" name="Rounded Rectangle 38">
            <a:extLst>
              <a:ext uri="{FF2B5EF4-FFF2-40B4-BE49-F238E27FC236}">
                <a16:creationId xmlns:a16="http://schemas.microsoft.com/office/drawing/2014/main" id="{87FECA2B-2E9F-B547-A2DF-A1D7FF994380}"/>
              </a:ext>
            </a:extLst>
          </p:cNvPr>
          <p:cNvSpPr/>
          <p:nvPr/>
        </p:nvSpPr>
        <p:spPr bwMode="auto">
          <a:xfrm>
            <a:off x="5420985" y="3802912"/>
            <a:ext cx="2007544" cy="1264289"/>
          </a:xfrm>
          <a:prstGeom prst="roundRect">
            <a:avLst>
              <a:gd name="adj" fmla="val 3404"/>
            </a:avLst>
          </a:prstGeom>
          <a:solidFill>
            <a:srgbClr val="005596"/>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080"/>
              </a:lnSpc>
            </a:pPr>
            <a:endParaRPr lang="en-US"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a:lnSpc>
                <a:spcPts val="1080"/>
              </a:lnSpc>
            </a:pPr>
            <a:endParaRPr lang="en-US"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a:lnSpc>
                <a:spcPts val="1080"/>
              </a:lnSpc>
            </a:pPr>
            <a:endParaRPr lang="en-US"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أفضل مدير للثروات في الكويت للعام</a:t>
            </a:r>
          </a:p>
          <a:p>
            <a:pPr algn="ctr" rtl="1">
              <a:lnSpc>
                <a:spcPts val="1400"/>
              </a:lnSpc>
              <a:spcBef>
                <a:spcPts val="0"/>
              </a:spcBef>
              <a:spcAft>
                <a:spcPts val="0"/>
              </a:spcAft>
            </a:pPr>
            <a:endParaRPr lang="en-US" sz="8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من: جلوبال </a:t>
            </a:r>
            <a:r>
              <a:rPr lang="ar-KW" sz="1200" dirty="0" smtClean="0">
                <a:solidFill>
                  <a:schemeClr val="bg1"/>
                </a:solidFill>
                <a:latin typeface="Sakkal Majalla" panose="02000000000000000000" pitchFamily="2" charset="-78"/>
                <a:ea typeface="Tahoma" panose="020B0604030504040204" pitchFamily="34" charset="0"/>
                <a:cs typeface="Sakkal Majalla" panose="02000000000000000000" pitchFamily="2" charset="-78"/>
              </a:rPr>
              <a:t>انفستور</a:t>
            </a:r>
            <a:endParaRPr lang="en-US"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p:txBody>
      </p:sp>
      <p:sp>
        <p:nvSpPr>
          <p:cNvPr id="34" name="TextBox 33">
            <a:extLst>
              <a:ext uri="{FF2B5EF4-FFF2-40B4-BE49-F238E27FC236}">
                <a16:creationId xmlns:a16="http://schemas.microsoft.com/office/drawing/2014/main" id="{65B17DE9-D36F-F24A-94AB-CDC030DEAE08}"/>
              </a:ext>
            </a:extLst>
          </p:cNvPr>
          <p:cNvSpPr txBox="1"/>
          <p:nvPr/>
        </p:nvSpPr>
        <p:spPr>
          <a:xfrm>
            <a:off x="1179469" y="3035678"/>
            <a:ext cx="1952914" cy="884858"/>
          </a:xfrm>
          <a:prstGeom prst="rect">
            <a:avLst/>
          </a:prstGeom>
          <a:noFill/>
        </p:spPr>
        <p:txBody>
          <a:bodyPr wrap="square" lIns="0" tIns="0" rIns="0" bIns="0" rtlCol="0">
            <a:spAutoFit/>
          </a:bodyPr>
          <a:lstStyle/>
          <a:p>
            <a:pPr algn="ctr" rtl="1">
              <a:lnSpc>
                <a:spcPts val="1400"/>
              </a:lnSpc>
              <a:spcBef>
                <a:spcPts val="0"/>
              </a:spcBef>
              <a:spcAft>
                <a:spcPts val="0"/>
              </a:spcAft>
            </a:pP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أفضل مدير أصول في الكويت / </a:t>
            </a:r>
          </a:p>
          <a:p>
            <a:pPr algn="ctr" rtl="1">
              <a:lnSpc>
                <a:spcPts val="1400"/>
              </a:lnSpc>
              <a:spcBef>
                <a:spcPts val="0"/>
              </a:spcBef>
              <a:spcAft>
                <a:spcPts val="0"/>
              </a:spcAft>
            </a:pP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أفضل بنك استثماري في الكويت</a:t>
            </a:r>
            <a:endParaRPr lang="en-IN"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من: </a:t>
            </a:r>
            <a:r>
              <a:rPr lang="ar-EG" sz="1200" dirty="0" err="1">
                <a:solidFill>
                  <a:schemeClr val="bg1"/>
                </a:solidFill>
                <a:latin typeface="Sakkal Majalla" panose="02000000000000000000" pitchFamily="2" charset="-78"/>
                <a:ea typeface="Tahoma" panose="020B0604030504040204" pitchFamily="34" charset="0"/>
                <a:cs typeface="Sakkal Majalla" panose="02000000000000000000" pitchFamily="2" charset="-78"/>
              </a:rPr>
              <a:t>إيميا</a:t>
            </a:r>
            <a:r>
              <a:rPr lang="ar-EG"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 فاينانس</a:t>
            </a:r>
            <a:endParaRPr lang="en-IN"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300"/>
              </a:lnSpc>
              <a:spcBef>
                <a:spcPts val="0"/>
              </a:spcBef>
              <a:spcAft>
                <a:spcPts val="0"/>
              </a:spcAft>
            </a:pPr>
            <a:endParaRPr lang="en-IN" sz="11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endParaRPr lang="en-IN"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p:txBody>
      </p:sp>
      <p:pic>
        <p:nvPicPr>
          <p:cNvPr id="36" name="Picture 35">
            <a:extLst>
              <a:ext uri="{FF2B5EF4-FFF2-40B4-BE49-F238E27FC236}">
                <a16:creationId xmlns:a16="http://schemas.microsoft.com/office/drawing/2014/main" id="{1B642458-C239-134F-B608-6FC7071DDB82}"/>
              </a:ext>
            </a:extLst>
          </p:cNvPr>
          <p:cNvPicPr>
            <a:picLocks noChangeAspect="1"/>
          </p:cNvPicPr>
          <p:nvPr/>
        </p:nvPicPr>
        <p:blipFill>
          <a:blip r:embed="rId3"/>
          <a:stretch>
            <a:fillRect/>
          </a:stretch>
        </p:blipFill>
        <p:spPr>
          <a:xfrm>
            <a:off x="2036585" y="2509519"/>
            <a:ext cx="330200" cy="355600"/>
          </a:xfrm>
          <a:prstGeom prst="rect">
            <a:avLst/>
          </a:prstGeom>
        </p:spPr>
      </p:pic>
      <p:sp>
        <p:nvSpPr>
          <p:cNvPr id="2" name="Rounded Rectangle 38">
            <a:extLst>
              <a:ext uri="{FF2B5EF4-FFF2-40B4-BE49-F238E27FC236}">
                <a16:creationId xmlns:a16="http://schemas.microsoft.com/office/drawing/2014/main" id="{1CC9E385-B61C-9533-AE6A-C280DE641108}"/>
              </a:ext>
            </a:extLst>
          </p:cNvPr>
          <p:cNvSpPr/>
          <p:nvPr/>
        </p:nvSpPr>
        <p:spPr bwMode="auto">
          <a:xfrm>
            <a:off x="7633701" y="3802912"/>
            <a:ext cx="1980001" cy="1264289"/>
          </a:xfrm>
          <a:prstGeom prst="roundRect">
            <a:avLst>
              <a:gd name="adj" fmla="val 3404"/>
            </a:avLst>
          </a:prstGeom>
          <a:solidFill>
            <a:srgbClr val="005596"/>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endParaRPr lang="ar-KW" sz="9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endParaRPr lang="ar-KW" sz="9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endParaRPr lang="en-US" sz="11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
            </a:r>
            <a:b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br>
            <a:r>
              <a:rPr lang="ar-EG"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أفضل</a:t>
            </a: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 بنك خاص في الكويت</a:t>
            </a:r>
            <a:endParaRPr lang="ar-EG"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من: ويلث بريفينج</a:t>
            </a:r>
            <a:endParaRPr lang="en-US"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a:lnSpc>
                <a:spcPts val="1080"/>
              </a:lnSpc>
            </a:pPr>
            <a:endParaRPr lang="en-IN" sz="900" b="1" kern="0" dirty="0">
              <a:solidFill>
                <a:schemeClr val="bg1"/>
              </a:solidFill>
              <a:latin typeface="HelveticaNeueLT Arabic 55 Roman" panose="020B0604020202020204" pitchFamily="34" charset="-78"/>
              <a:cs typeface="HelveticaNeueLT Arabic 55 Roman" panose="020B0604020202020204" pitchFamily="34" charset="-78"/>
            </a:endParaRPr>
          </a:p>
        </p:txBody>
      </p:sp>
      <p:pic>
        <p:nvPicPr>
          <p:cNvPr id="4" name="Picture 3">
            <a:extLst>
              <a:ext uri="{FF2B5EF4-FFF2-40B4-BE49-F238E27FC236}">
                <a16:creationId xmlns:a16="http://schemas.microsoft.com/office/drawing/2014/main" id="{2F695EB1-67E6-5157-93B2-419E1111D5A0}"/>
              </a:ext>
            </a:extLst>
          </p:cNvPr>
          <p:cNvPicPr>
            <a:picLocks noChangeAspect="1"/>
          </p:cNvPicPr>
          <p:nvPr/>
        </p:nvPicPr>
        <p:blipFill>
          <a:blip r:embed="rId3"/>
          <a:stretch>
            <a:fillRect/>
          </a:stretch>
        </p:blipFill>
        <p:spPr>
          <a:xfrm>
            <a:off x="8472182" y="3875075"/>
            <a:ext cx="330200" cy="355600"/>
          </a:xfrm>
          <a:prstGeom prst="rect">
            <a:avLst/>
          </a:prstGeom>
        </p:spPr>
      </p:pic>
      <p:pic>
        <p:nvPicPr>
          <p:cNvPr id="48" name="Picture 47">
            <a:extLst>
              <a:ext uri="{FF2B5EF4-FFF2-40B4-BE49-F238E27FC236}">
                <a16:creationId xmlns:a16="http://schemas.microsoft.com/office/drawing/2014/main" id="{544FED3B-2F33-2507-48F0-5802C7E540BA}"/>
              </a:ext>
            </a:extLst>
          </p:cNvPr>
          <p:cNvPicPr>
            <a:picLocks noChangeAspect="1"/>
          </p:cNvPicPr>
          <p:nvPr/>
        </p:nvPicPr>
        <p:blipFill>
          <a:blip r:embed="rId3"/>
          <a:stretch>
            <a:fillRect/>
          </a:stretch>
        </p:blipFill>
        <p:spPr>
          <a:xfrm>
            <a:off x="6254373" y="3854758"/>
            <a:ext cx="330200" cy="355600"/>
          </a:xfrm>
          <a:prstGeom prst="rect">
            <a:avLst/>
          </a:prstGeom>
        </p:spPr>
      </p:pic>
      <p:sp>
        <p:nvSpPr>
          <p:cNvPr id="49" name="Rounded Rectangle 39">
            <a:extLst>
              <a:ext uri="{FF2B5EF4-FFF2-40B4-BE49-F238E27FC236}">
                <a16:creationId xmlns:a16="http://schemas.microsoft.com/office/drawing/2014/main" id="{84CA0805-4E66-2262-0396-4CD19D53BB51}"/>
              </a:ext>
            </a:extLst>
          </p:cNvPr>
          <p:cNvSpPr/>
          <p:nvPr/>
        </p:nvSpPr>
        <p:spPr bwMode="auto">
          <a:xfrm>
            <a:off x="3310646" y="3794705"/>
            <a:ext cx="1979999" cy="1253870"/>
          </a:xfrm>
          <a:prstGeom prst="roundRect">
            <a:avLst>
              <a:gd name="adj" fmla="val 3404"/>
            </a:avLst>
          </a:prstGeom>
          <a:solidFill>
            <a:srgbClr val="005596"/>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ts val="1080"/>
              </a:lnSpc>
            </a:pPr>
            <a:endParaRPr lang="en-US"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a:lnSpc>
                <a:spcPts val="1080"/>
              </a:lnSpc>
            </a:pPr>
            <a:endParaRPr lang="en-US"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a:lnSpc>
                <a:spcPts val="1080"/>
              </a:lnSpc>
            </a:pPr>
            <a:endParaRPr lang="en-US"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أفضل مؤسسة للأبحاث الاستثمارية</a:t>
            </a:r>
            <a:b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b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في الشرق الأوسط</a:t>
            </a:r>
          </a:p>
          <a:p>
            <a:pPr algn="ctr" rtl="1">
              <a:lnSpc>
                <a:spcPts val="1400"/>
              </a:lnSpc>
              <a:spcBef>
                <a:spcPts val="0"/>
              </a:spcBef>
              <a:spcAft>
                <a:spcPts val="0"/>
              </a:spcAft>
            </a:pPr>
            <a:r>
              <a:rPr lang="ar-KW"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من: يوروموني</a:t>
            </a:r>
            <a:endParaRPr lang="en-IN"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p:txBody>
      </p:sp>
      <p:pic>
        <p:nvPicPr>
          <p:cNvPr id="50" name="Picture 49">
            <a:extLst>
              <a:ext uri="{FF2B5EF4-FFF2-40B4-BE49-F238E27FC236}">
                <a16:creationId xmlns:a16="http://schemas.microsoft.com/office/drawing/2014/main" id="{D652067F-FE99-C795-E423-B0BB31677DFC}"/>
              </a:ext>
            </a:extLst>
          </p:cNvPr>
          <p:cNvPicPr>
            <a:picLocks noChangeAspect="1"/>
          </p:cNvPicPr>
          <p:nvPr/>
        </p:nvPicPr>
        <p:blipFill>
          <a:blip r:embed="rId3"/>
          <a:stretch>
            <a:fillRect/>
          </a:stretch>
        </p:blipFill>
        <p:spPr>
          <a:xfrm>
            <a:off x="4176198" y="3846551"/>
            <a:ext cx="330200" cy="355600"/>
          </a:xfrm>
          <a:prstGeom prst="rect">
            <a:avLst/>
          </a:prstGeom>
        </p:spPr>
      </p:pic>
      <p:sp>
        <p:nvSpPr>
          <p:cNvPr id="51" name="Rounded Rectangle 39">
            <a:extLst>
              <a:ext uri="{FF2B5EF4-FFF2-40B4-BE49-F238E27FC236}">
                <a16:creationId xmlns:a16="http://schemas.microsoft.com/office/drawing/2014/main" id="{C53FCBE5-331B-B831-F9E1-6A087FF1AE1D}"/>
              </a:ext>
            </a:extLst>
          </p:cNvPr>
          <p:cNvSpPr/>
          <p:nvPr/>
        </p:nvSpPr>
        <p:spPr bwMode="auto">
          <a:xfrm>
            <a:off x="7633703" y="2438813"/>
            <a:ext cx="1979999" cy="1253870"/>
          </a:xfrm>
          <a:prstGeom prst="roundRect">
            <a:avLst>
              <a:gd name="adj" fmla="val 3404"/>
            </a:avLst>
          </a:prstGeom>
          <a:solidFill>
            <a:srgbClr val="005596"/>
          </a:solidFill>
          <a:ln w="9525" cap="sq"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rtl="1">
              <a:lnSpc>
                <a:spcPts val="1400"/>
              </a:lnSpc>
              <a:spcBef>
                <a:spcPts val="0"/>
              </a:spcBef>
              <a:spcAft>
                <a:spcPts val="0"/>
              </a:spcAft>
            </a:pPr>
            <a:endParaRPr lang="en-US"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endParaRPr lang="en-US"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400" b="1"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قائد السوق لعام 2023 </a:t>
            </a:r>
          </a:p>
          <a:p>
            <a:pPr algn="ctr" rtl="1">
              <a:lnSpc>
                <a:spcPts val="1400"/>
              </a:lnSpc>
              <a:spcBef>
                <a:spcPts val="0"/>
              </a:spcBef>
              <a:spcAft>
                <a:spcPts val="0"/>
              </a:spcAft>
            </a:pPr>
            <a:endParaRPr lang="en-US"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a:p>
            <a:pPr algn="ctr" rtl="1">
              <a:lnSpc>
                <a:spcPts val="1400"/>
              </a:lnSpc>
              <a:spcBef>
                <a:spcPts val="0"/>
              </a:spcBef>
              <a:spcAft>
                <a:spcPts val="0"/>
              </a:spcAft>
            </a:pPr>
            <a:r>
              <a:rPr lang="ar-KW"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rPr>
              <a:t>من: يوروموني</a:t>
            </a:r>
            <a:endParaRPr lang="en-IN" sz="1200" dirty="0">
              <a:solidFill>
                <a:schemeClr val="bg1"/>
              </a:solidFill>
              <a:latin typeface="Sakkal Majalla" panose="02000000000000000000" pitchFamily="2" charset="-78"/>
              <a:ea typeface="Tahoma" panose="020B0604030504040204" pitchFamily="34" charset="0"/>
              <a:cs typeface="Sakkal Majalla" panose="02000000000000000000" pitchFamily="2" charset="-78"/>
            </a:endParaRPr>
          </a:p>
        </p:txBody>
      </p:sp>
      <p:pic>
        <p:nvPicPr>
          <p:cNvPr id="52" name="Picture 51">
            <a:extLst>
              <a:ext uri="{FF2B5EF4-FFF2-40B4-BE49-F238E27FC236}">
                <a16:creationId xmlns:a16="http://schemas.microsoft.com/office/drawing/2014/main" id="{07E00C2E-FFA9-B850-D902-54565CE12173}"/>
              </a:ext>
            </a:extLst>
          </p:cNvPr>
          <p:cNvPicPr>
            <a:picLocks noChangeAspect="1"/>
          </p:cNvPicPr>
          <p:nvPr/>
        </p:nvPicPr>
        <p:blipFill>
          <a:blip r:embed="rId3"/>
          <a:stretch>
            <a:fillRect/>
          </a:stretch>
        </p:blipFill>
        <p:spPr>
          <a:xfrm>
            <a:off x="8413184" y="2490659"/>
            <a:ext cx="330200" cy="355600"/>
          </a:xfrm>
          <a:prstGeom prst="rect">
            <a:avLst/>
          </a:prstGeom>
        </p:spPr>
      </p:pic>
      <p:grpSp>
        <p:nvGrpSpPr>
          <p:cNvPr id="39" name="Group 38">
            <a:extLst>
              <a:ext uri="{FF2B5EF4-FFF2-40B4-BE49-F238E27FC236}">
                <a16:creationId xmlns:a16="http://schemas.microsoft.com/office/drawing/2014/main" id="{32C8A26F-22D0-084D-73A2-337F37F59746}"/>
              </a:ext>
            </a:extLst>
          </p:cNvPr>
          <p:cNvGrpSpPr/>
          <p:nvPr/>
        </p:nvGrpSpPr>
        <p:grpSpPr>
          <a:xfrm>
            <a:off x="3391395" y="5576084"/>
            <a:ext cx="5474863" cy="1754741"/>
            <a:chOff x="2027298" y="5609791"/>
            <a:chExt cx="5474863" cy="1754741"/>
          </a:xfrm>
        </p:grpSpPr>
        <p:grpSp>
          <p:nvGrpSpPr>
            <p:cNvPr id="40" name="Group 39">
              <a:extLst>
                <a:ext uri="{FF2B5EF4-FFF2-40B4-BE49-F238E27FC236}">
                  <a16:creationId xmlns:a16="http://schemas.microsoft.com/office/drawing/2014/main" id="{9972DA5B-53E1-3276-F29F-A2F9AF7E98E8}"/>
                </a:ext>
              </a:extLst>
            </p:cNvPr>
            <p:cNvGrpSpPr/>
            <p:nvPr/>
          </p:nvGrpSpPr>
          <p:grpSpPr>
            <a:xfrm>
              <a:off x="4214276" y="5609791"/>
              <a:ext cx="3287885" cy="621084"/>
              <a:chOff x="2619935" y="5681786"/>
              <a:chExt cx="3287885" cy="621084"/>
            </a:xfrm>
          </p:grpSpPr>
          <p:grpSp>
            <p:nvGrpSpPr>
              <p:cNvPr id="53" name="Group 52">
                <a:extLst>
                  <a:ext uri="{FF2B5EF4-FFF2-40B4-BE49-F238E27FC236}">
                    <a16:creationId xmlns:a16="http://schemas.microsoft.com/office/drawing/2014/main" id="{9D026046-6123-3395-138B-1E87198D929E}"/>
                  </a:ext>
                </a:extLst>
              </p:cNvPr>
              <p:cNvGrpSpPr/>
              <p:nvPr/>
            </p:nvGrpSpPr>
            <p:grpSpPr>
              <a:xfrm>
                <a:off x="2619935" y="5681786"/>
                <a:ext cx="2223324" cy="621084"/>
                <a:chOff x="1846285" y="5980718"/>
                <a:chExt cx="2072742" cy="579020"/>
              </a:xfrm>
            </p:grpSpPr>
            <p:pic>
              <p:nvPicPr>
                <p:cNvPr id="55" name="Picture 54">
                  <a:extLst>
                    <a:ext uri="{FF2B5EF4-FFF2-40B4-BE49-F238E27FC236}">
                      <a16:creationId xmlns:a16="http://schemas.microsoft.com/office/drawing/2014/main" id="{0E100D8E-2AE0-DB45-8241-EE6D4B96B803}"/>
                    </a:ext>
                  </a:extLst>
                </p:cNvPr>
                <p:cNvPicPr>
                  <a:picLocks noChangeAspect="1"/>
                </p:cNvPicPr>
                <p:nvPr/>
              </p:nvPicPr>
              <p:blipFill>
                <a:blip r:embed="rId4"/>
                <a:stretch>
                  <a:fillRect/>
                </a:stretch>
              </p:blipFill>
              <p:spPr>
                <a:xfrm>
                  <a:off x="3381932" y="5980718"/>
                  <a:ext cx="537095" cy="579020"/>
                </a:xfrm>
                <a:prstGeom prst="rect">
                  <a:avLst/>
                </a:prstGeom>
              </p:spPr>
            </p:pic>
            <p:pic>
              <p:nvPicPr>
                <p:cNvPr id="56" name="Picture 55">
                  <a:extLst>
                    <a:ext uri="{FF2B5EF4-FFF2-40B4-BE49-F238E27FC236}">
                      <a16:creationId xmlns:a16="http://schemas.microsoft.com/office/drawing/2014/main" id="{0A2E86CD-3712-7FF4-960C-EDFA03952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6285" y="6049886"/>
                  <a:ext cx="1389610" cy="438939"/>
                </a:xfrm>
                <a:prstGeom prst="rect">
                  <a:avLst/>
                </a:prstGeom>
              </p:spPr>
            </p:pic>
          </p:grpSp>
          <p:pic>
            <p:nvPicPr>
              <p:cNvPr id="54" name="Picture 53">
                <a:extLst>
                  <a:ext uri="{FF2B5EF4-FFF2-40B4-BE49-F238E27FC236}">
                    <a16:creationId xmlns:a16="http://schemas.microsoft.com/office/drawing/2014/main" id="{0018CBDC-80E8-5BB9-D1FC-2BD22CDF73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4364" y="5769340"/>
                <a:ext cx="1033456" cy="423982"/>
              </a:xfrm>
              <a:prstGeom prst="rect">
                <a:avLst/>
              </a:prstGeom>
            </p:spPr>
          </p:pic>
        </p:grpSp>
        <p:grpSp>
          <p:nvGrpSpPr>
            <p:cNvPr id="41" name="Group 40">
              <a:extLst>
                <a:ext uri="{FF2B5EF4-FFF2-40B4-BE49-F238E27FC236}">
                  <a16:creationId xmlns:a16="http://schemas.microsoft.com/office/drawing/2014/main" id="{ADBEDCFF-3EE3-0A72-2DF3-60333BF5E14D}"/>
                </a:ext>
              </a:extLst>
            </p:cNvPr>
            <p:cNvGrpSpPr/>
            <p:nvPr/>
          </p:nvGrpSpPr>
          <p:grpSpPr>
            <a:xfrm>
              <a:off x="2027298" y="6303716"/>
              <a:ext cx="5131258" cy="1060816"/>
              <a:chOff x="1337325" y="6704081"/>
              <a:chExt cx="4783728" cy="988969"/>
            </a:xfrm>
          </p:grpSpPr>
          <p:grpSp>
            <p:nvGrpSpPr>
              <p:cNvPr id="42" name="Group 41">
                <a:extLst>
                  <a:ext uri="{FF2B5EF4-FFF2-40B4-BE49-F238E27FC236}">
                    <a16:creationId xmlns:a16="http://schemas.microsoft.com/office/drawing/2014/main" id="{70E1EA92-7D0D-4F95-1C62-F695564C5B46}"/>
                  </a:ext>
                </a:extLst>
              </p:cNvPr>
              <p:cNvGrpSpPr/>
              <p:nvPr/>
            </p:nvGrpSpPr>
            <p:grpSpPr>
              <a:xfrm>
                <a:off x="1337325" y="6704081"/>
                <a:ext cx="3952399" cy="988969"/>
                <a:chOff x="-2727555" y="6511902"/>
                <a:chExt cx="5139240" cy="1285941"/>
              </a:xfrm>
            </p:grpSpPr>
            <p:pic>
              <p:nvPicPr>
                <p:cNvPr id="44" name="Picture 43">
                  <a:extLst>
                    <a:ext uri="{FF2B5EF4-FFF2-40B4-BE49-F238E27FC236}">
                      <a16:creationId xmlns:a16="http://schemas.microsoft.com/office/drawing/2014/main" id="{8405055D-C33D-8861-14AD-43971BD28D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40" t="13862" r="68289" b="12268"/>
                <a:stretch/>
              </p:blipFill>
              <p:spPr>
                <a:xfrm>
                  <a:off x="-2727555" y="6545073"/>
                  <a:ext cx="2614933" cy="1252770"/>
                </a:xfrm>
                <a:prstGeom prst="rect">
                  <a:avLst/>
                </a:prstGeom>
              </p:spPr>
            </p:pic>
            <p:pic>
              <p:nvPicPr>
                <p:cNvPr id="45" name="Picture 44">
                  <a:extLst>
                    <a:ext uri="{FF2B5EF4-FFF2-40B4-BE49-F238E27FC236}">
                      <a16:creationId xmlns:a16="http://schemas.microsoft.com/office/drawing/2014/main" id="{13F5469A-B255-4C32-7687-A84BA363E2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59" t="13862" r="34984" b="12268"/>
                <a:stretch/>
              </p:blipFill>
              <p:spPr>
                <a:xfrm>
                  <a:off x="45076" y="6511902"/>
                  <a:ext cx="2366609" cy="1252770"/>
                </a:xfrm>
                <a:prstGeom prst="rect">
                  <a:avLst/>
                </a:prstGeom>
              </p:spPr>
            </p:pic>
          </p:grpSp>
          <p:pic>
            <p:nvPicPr>
              <p:cNvPr id="43" name="Picture 42">
                <a:extLst>
                  <a:ext uri="{FF2B5EF4-FFF2-40B4-BE49-F238E27FC236}">
                    <a16:creationId xmlns:a16="http://schemas.microsoft.com/office/drawing/2014/main" id="{E0265AA3-25F8-6899-28C7-AEF50381B6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6458" t="13862" r="2091" b="12268"/>
              <a:stretch/>
            </p:blipFill>
            <p:spPr>
              <a:xfrm>
                <a:off x="5315023" y="6704084"/>
                <a:ext cx="806030" cy="963459"/>
              </a:xfrm>
              <a:prstGeom prst="rect">
                <a:avLst/>
              </a:prstGeom>
            </p:spPr>
          </p:pic>
        </p:grpSp>
      </p:grpSp>
      <p:pic>
        <p:nvPicPr>
          <p:cNvPr id="61" name="Picture 60">
            <a:extLst>
              <a:ext uri="{FF2B5EF4-FFF2-40B4-BE49-F238E27FC236}">
                <a16:creationId xmlns:a16="http://schemas.microsoft.com/office/drawing/2014/main" id="{35FEA02B-01C8-83D6-86EC-EFA1EE1431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1799" y="5583811"/>
            <a:ext cx="493518" cy="526137"/>
          </a:xfrm>
          <a:prstGeom prst="rect">
            <a:avLst/>
          </a:prstGeom>
        </p:spPr>
      </p:pic>
      <p:pic>
        <p:nvPicPr>
          <p:cNvPr id="62" name="Picture 2" descr="Best Domestic Private Bank in Kuwait">
            <a:extLst>
              <a:ext uri="{FF2B5EF4-FFF2-40B4-BE49-F238E27FC236}">
                <a16:creationId xmlns:a16="http://schemas.microsoft.com/office/drawing/2014/main" id="{6FBFD9E1-B4C8-941D-A058-D42BD30176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1963" y="6519843"/>
            <a:ext cx="818497" cy="48291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Middle East's Best for Investment Research">
            <a:extLst>
              <a:ext uri="{FF2B5EF4-FFF2-40B4-BE49-F238E27FC236}">
                <a16:creationId xmlns:a16="http://schemas.microsoft.com/office/drawing/2014/main" id="{D07943B1-C931-7AD4-4759-BBDE2CCB21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1430" y="6495818"/>
            <a:ext cx="786035" cy="46376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Global Finance's Best Private Bank in Kuwait Award">
            <a:extLst>
              <a:ext uri="{FF2B5EF4-FFF2-40B4-BE49-F238E27FC236}">
                <a16:creationId xmlns:a16="http://schemas.microsoft.com/office/drawing/2014/main" id="{B0129BC3-4B0C-591D-8366-B5F000ADBA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1686" y="5563894"/>
            <a:ext cx="525258" cy="5899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old laurel wreath with stars and text&#10;&#10;Description automatically generated">
            <a:extLst>
              <a:ext uri="{FF2B5EF4-FFF2-40B4-BE49-F238E27FC236}">
                <a16:creationId xmlns:a16="http://schemas.microsoft.com/office/drawing/2014/main" id="{47E40EAE-5ED2-CB66-E0AE-C354320A804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132" y="5578476"/>
            <a:ext cx="1027339" cy="691533"/>
          </a:xfrm>
          <a:prstGeom prst="rect">
            <a:avLst/>
          </a:prstGeom>
        </p:spPr>
      </p:pic>
      <p:pic>
        <p:nvPicPr>
          <p:cNvPr id="7" name="Picture 6" descr="A gold laurel wreath with stars and text&#10;&#10;Description automatically generated">
            <a:extLst>
              <a:ext uri="{FF2B5EF4-FFF2-40B4-BE49-F238E27FC236}">
                <a16:creationId xmlns:a16="http://schemas.microsoft.com/office/drawing/2014/main" id="{01D7F57E-2623-4926-4A0E-2B688838B38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28793" y="5564256"/>
            <a:ext cx="1027339" cy="691533"/>
          </a:xfrm>
          <a:prstGeom prst="rect">
            <a:avLst/>
          </a:prstGeom>
        </p:spPr>
      </p:pic>
      <p:pic>
        <p:nvPicPr>
          <p:cNvPr id="8" name="Picture 7" descr="A blue and white rectangular sign with white text&#10;&#10;Description automatically generated">
            <a:extLst>
              <a:ext uri="{FF2B5EF4-FFF2-40B4-BE49-F238E27FC236}">
                <a16:creationId xmlns:a16="http://schemas.microsoft.com/office/drawing/2014/main" id="{334B80D4-F32A-AC24-C2E8-4C2EAF4B000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11964" y="5388666"/>
            <a:ext cx="407144" cy="829368"/>
          </a:xfrm>
          <a:prstGeom prst="rect">
            <a:avLst/>
          </a:prstGeom>
        </p:spPr>
      </p:pic>
      <p:pic>
        <p:nvPicPr>
          <p:cNvPr id="10" name="Picture 9" descr="A blue and tan rectangular sign with white text&#10;&#10;Description automatically generated">
            <a:extLst>
              <a:ext uri="{FF2B5EF4-FFF2-40B4-BE49-F238E27FC236}">
                <a16:creationId xmlns:a16="http://schemas.microsoft.com/office/drawing/2014/main" id="{037E2F40-84D4-510B-2D9F-DDCE927769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87747" y="5401501"/>
            <a:ext cx="407145" cy="829370"/>
          </a:xfrm>
          <a:prstGeom prst="rect">
            <a:avLst/>
          </a:prstGeom>
        </p:spPr>
      </p:pic>
      <p:pic>
        <p:nvPicPr>
          <p:cNvPr id="11" name="Picture 10" descr="A blue and white rectangular sign with white text&#10;&#10;Description automatically generated">
            <a:extLst>
              <a:ext uri="{FF2B5EF4-FFF2-40B4-BE49-F238E27FC236}">
                <a16:creationId xmlns:a16="http://schemas.microsoft.com/office/drawing/2014/main" id="{79E03E7A-E5D2-6E68-BC47-25756FB1927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02280" y="5388667"/>
            <a:ext cx="407144" cy="829368"/>
          </a:xfrm>
          <a:prstGeom prst="rect">
            <a:avLst/>
          </a:prstGeom>
        </p:spPr>
      </p:pic>
      <p:pic>
        <p:nvPicPr>
          <p:cNvPr id="15" name="Picture 14" descr="A blue and yellow rectangular sign with white text&#10;&#10;Description automatically generated">
            <a:extLst>
              <a:ext uri="{FF2B5EF4-FFF2-40B4-BE49-F238E27FC236}">
                <a16:creationId xmlns:a16="http://schemas.microsoft.com/office/drawing/2014/main" id="{11DA461B-65DA-82A3-5DDD-E2AFA527B1E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16813" y="5388667"/>
            <a:ext cx="407144" cy="829367"/>
          </a:xfrm>
          <a:prstGeom prst="rect">
            <a:avLst/>
          </a:prstGeom>
        </p:spPr>
      </p:pic>
    </p:spTree>
    <p:extLst>
      <p:ext uri="{BB962C8B-B14F-4D97-AF65-F5344CB8AC3E}">
        <p14:creationId xmlns:p14="http://schemas.microsoft.com/office/powerpoint/2010/main" val="28244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E2B0B-0287-3C46-BEB9-FD326A39E2CC}"/>
              </a:ext>
            </a:extLst>
          </p:cNvPr>
          <p:cNvSpPr>
            <a:spLocks noGrp="1"/>
          </p:cNvSpPr>
          <p:nvPr>
            <p:ph type="title"/>
          </p:nvPr>
        </p:nvSpPr>
        <p:spPr>
          <a:xfrm>
            <a:off x="1008064" y="952450"/>
            <a:ext cx="8567736" cy="792000"/>
          </a:xfrm>
        </p:spPr>
        <p:txBody>
          <a:bodyPr/>
          <a:lstStyle/>
          <a:p>
            <a:r>
              <a:rPr lang="ar-SA" dirty="0"/>
              <a:t>نبذة عامة عن أنشطة الأعمال</a:t>
            </a:r>
            <a:endParaRPr lang="en-KW" dirty="0"/>
          </a:p>
        </p:txBody>
      </p:sp>
      <p:sp>
        <p:nvSpPr>
          <p:cNvPr id="4" name="Content Placeholder 4">
            <a:extLst>
              <a:ext uri="{FF2B5EF4-FFF2-40B4-BE49-F238E27FC236}">
                <a16:creationId xmlns:a16="http://schemas.microsoft.com/office/drawing/2014/main" id="{802989E2-E165-F94E-82AA-708943332296}"/>
              </a:ext>
            </a:extLst>
          </p:cNvPr>
          <p:cNvSpPr txBox="1">
            <a:spLocks/>
          </p:cNvSpPr>
          <p:nvPr/>
        </p:nvSpPr>
        <p:spPr bwMode="auto">
          <a:xfrm>
            <a:off x="1008063" y="1643797"/>
            <a:ext cx="8567736" cy="3082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a:lnSpc>
                <a:spcPts val="2400"/>
              </a:lnSpc>
            </a:pPr>
            <a:r>
              <a:rPr lang="ar-KW" sz="1800" i="1" dirty="0">
                <a:solidFill>
                  <a:schemeClr val="bg2"/>
                </a:solidFill>
              </a:rPr>
              <a:t>إجمالي الأصول المدارة 1,212 مليون د.ك بزيادة قدرها 5.03% من ديسمبر 2022</a:t>
            </a:r>
            <a:endParaRPr lang="ar-KW" sz="2400" i="1" dirty="0">
              <a:solidFill>
                <a:schemeClr val="bg2"/>
              </a:solidFill>
            </a:endParaRPr>
          </a:p>
        </p:txBody>
      </p:sp>
      <p:cxnSp>
        <p:nvCxnSpPr>
          <p:cNvPr id="22" name="Straight Connector 21">
            <a:extLst>
              <a:ext uri="{FF2B5EF4-FFF2-40B4-BE49-F238E27FC236}">
                <a16:creationId xmlns:a16="http://schemas.microsoft.com/office/drawing/2014/main" id="{3DFF14A4-3CA4-2F47-A79A-CCF803C40C4B}"/>
              </a:ext>
            </a:extLst>
          </p:cNvPr>
          <p:cNvCxnSpPr>
            <a:cxnSpLocks/>
          </p:cNvCxnSpPr>
          <p:nvPr/>
        </p:nvCxnSpPr>
        <p:spPr bwMode="auto">
          <a:xfrm>
            <a:off x="1011825" y="2677048"/>
            <a:ext cx="3504014" cy="0"/>
          </a:xfrm>
          <a:prstGeom prst="line">
            <a:avLst/>
          </a:prstGeom>
          <a:solidFill>
            <a:schemeClr val="accent1"/>
          </a:solidFill>
          <a:ln w="12700" cap="flat" cmpd="sng" algn="ctr">
            <a:solidFill>
              <a:srgbClr val="325998"/>
            </a:solidFill>
            <a:prstDash val="solid"/>
            <a:round/>
            <a:headEnd type="none" w="med" len="med"/>
            <a:tailEnd type="none" w="med" len="med"/>
          </a:ln>
          <a:effectLst/>
        </p:spPr>
      </p:cxnSp>
      <p:grpSp>
        <p:nvGrpSpPr>
          <p:cNvPr id="2" name="Group 1"/>
          <p:cNvGrpSpPr/>
          <p:nvPr/>
        </p:nvGrpSpPr>
        <p:grpSpPr>
          <a:xfrm>
            <a:off x="1066995" y="2090132"/>
            <a:ext cx="3513022" cy="4170076"/>
            <a:chOff x="1027712" y="2381538"/>
            <a:chExt cx="3513022" cy="4170076"/>
          </a:xfrm>
        </p:grpSpPr>
        <p:sp>
          <p:nvSpPr>
            <p:cNvPr id="15" name="Freeform: Shape 45">
              <a:extLst>
                <a:ext uri="{FF2B5EF4-FFF2-40B4-BE49-F238E27FC236}">
                  <a16:creationId xmlns:a16="http://schemas.microsoft.com/office/drawing/2014/main" id="{93464BB4-A18A-0B45-A447-4B441DFF089E}"/>
                </a:ext>
              </a:extLst>
            </p:cNvPr>
            <p:cNvSpPr/>
            <p:nvPr/>
          </p:nvSpPr>
          <p:spPr>
            <a:xfrm>
              <a:off x="1027712" y="3080972"/>
              <a:ext cx="3507776" cy="3470642"/>
            </a:xfrm>
            <a:custGeom>
              <a:avLst/>
              <a:gdLst>
                <a:gd name="connsiteX0" fmla="*/ 0 w 3578941"/>
                <a:gd name="connsiteY0" fmla="*/ 352148 h 2112848"/>
                <a:gd name="connsiteX1" fmla="*/ 352148 w 3578941"/>
                <a:gd name="connsiteY1" fmla="*/ 0 h 2112848"/>
                <a:gd name="connsiteX2" fmla="*/ 3226793 w 3578941"/>
                <a:gd name="connsiteY2" fmla="*/ 0 h 2112848"/>
                <a:gd name="connsiteX3" fmla="*/ 3578941 w 3578941"/>
                <a:gd name="connsiteY3" fmla="*/ 352148 h 2112848"/>
                <a:gd name="connsiteX4" fmla="*/ 3578941 w 3578941"/>
                <a:gd name="connsiteY4" fmla="*/ 1760700 h 2112848"/>
                <a:gd name="connsiteX5" fmla="*/ 3226793 w 3578941"/>
                <a:gd name="connsiteY5" fmla="*/ 2112848 h 2112848"/>
                <a:gd name="connsiteX6" fmla="*/ 352148 w 3578941"/>
                <a:gd name="connsiteY6" fmla="*/ 2112848 h 2112848"/>
                <a:gd name="connsiteX7" fmla="*/ 0 w 3578941"/>
                <a:gd name="connsiteY7" fmla="*/ 1760700 h 2112848"/>
                <a:gd name="connsiteX8" fmla="*/ 0 w 3578941"/>
                <a:gd name="connsiteY8" fmla="*/ 352148 h 21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8941" h="2112848">
                  <a:moveTo>
                    <a:pt x="0" y="352148"/>
                  </a:moveTo>
                  <a:cubicBezTo>
                    <a:pt x="0" y="157662"/>
                    <a:pt x="157662" y="0"/>
                    <a:pt x="352148" y="0"/>
                  </a:cubicBezTo>
                  <a:lnTo>
                    <a:pt x="3226793" y="0"/>
                  </a:lnTo>
                  <a:cubicBezTo>
                    <a:pt x="3421279" y="0"/>
                    <a:pt x="3578941" y="157662"/>
                    <a:pt x="3578941" y="352148"/>
                  </a:cubicBezTo>
                  <a:lnTo>
                    <a:pt x="3578941" y="1760700"/>
                  </a:lnTo>
                  <a:cubicBezTo>
                    <a:pt x="3578941" y="1955186"/>
                    <a:pt x="3421279" y="2112848"/>
                    <a:pt x="3226793" y="2112848"/>
                  </a:cubicBezTo>
                  <a:lnTo>
                    <a:pt x="352148" y="2112848"/>
                  </a:lnTo>
                  <a:cubicBezTo>
                    <a:pt x="157662" y="2112848"/>
                    <a:pt x="0" y="1955186"/>
                    <a:pt x="0" y="1760700"/>
                  </a:cubicBezTo>
                  <a:lnTo>
                    <a:pt x="0" y="352148"/>
                  </a:lnTo>
                  <a:close/>
                </a:path>
              </a:pathLst>
            </a:custGeom>
            <a:no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indent="-145863" defTabSz="569885" rtl="1">
                <a:lnSpc>
                  <a:spcPts val="1200"/>
                </a:lnSpc>
                <a:spcBef>
                  <a:spcPts val="0"/>
                </a:spcBef>
                <a:spcAft>
                  <a:spcPts val="0"/>
                </a:spcAft>
              </a:pPr>
              <a:r>
                <a:rPr lang="ar-KW" sz="1200" dirty="0">
                  <a:solidFill>
                    <a:schemeClr val="tx1"/>
                  </a:solidFill>
                  <a:latin typeface="Sakkal Majalla" panose="02000000000000000000" pitchFamily="2" charset="-78"/>
                  <a:cs typeface="Sakkal Majalla" panose="02000000000000000000" pitchFamily="2" charset="-78"/>
                </a:rPr>
                <a:t>في منطقة الشرق الأوسط وشمال أفريقيا، وعالميا:</a:t>
              </a:r>
            </a:p>
            <a:p>
              <a:pPr indent="-145863" defTabSz="569885" rtl="1">
                <a:lnSpc>
                  <a:spcPts val="1200"/>
                </a:lnSpc>
                <a:spcBef>
                  <a:spcPts val="0"/>
                </a:spcBef>
                <a:spcAft>
                  <a:spcPts val="0"/>
                </a:spcAft>
              </a:pPr>
              <a:endParaRPr lang="ar-KW" sz="1200" dirty="0">
                <a:solidFill>
                  <a:schemeClr val="tx1"/>
                </a:solidFill>
                <a:latin typeface="Sakkal Majalla" panose="02000000000000000000" pitchFamily="2" charset="-78"/>
                <a:cs typeface="Sakkal Majalla" panose="02000000000000000000" pitchFamily="2" charset="-78"/>
              </a:endParaRPr>
            </a:p>
            <a:p>
              <a:pPr indent="-145863" defTabSz="569885" rtl="1">
                <a:lnSpc>
                  <a:spcPts val="1200"/>
                </a:lnSpc>
                <a:spcBef>
                  <a:spcPts val="0"/>
                </a:spcBef>
                <a:spcAft>
                  <a:spcPts val="0"/>
                </a:spcAft>
              </a:pPr>
              <a:r>
                <a:rPr lang="ar-KW" sz="1200" b="1" dirty="0">
                  <a:solidFill>
                    <a:schemeClr val="tx2"/>
                  </a:solidFill>
                  <a:latin typeface="Sakkal Majalla" panose="02000000000000000000" pitchFamily="2" charset="-78"/>
                  <a:cs typeface="Sakkal Majalla" panose="02000000000000000000" pitchFamily="2" charset="-78"/>
                </a:rPr>
                <a:t>إجمالي الأصول المدارة 363 مليون د.ك</a:t>
              </a:r>
            </a:p>
            <a:p>
              <a:pPr indent="-145863" defTabSz="569885" rtl="1">
                <a:lnSpc>
                  <a:spcPts val="1200"/>
                </a:lnSpc>
                <a:spcBef>
                  <a:spcPts val="0"/>
                </a:spcBef>
                <a:spcAft>
                  <a:spcPts val="0"/>
                </a:spcAft>
              </a:pPr>
              <a:endParaRPr lang="ar-KW" sz="1200" b="1" dirty="0">
                <a:solidFill>
                  <a:schemeClr val="tx1"/>
                </a:solidFill>
                <a:latin typeface="Sakkal Majalla" panose="02000000000000000000" pitchFamily="2" charset="-78"/>
                <a:cs typeface="Sakkal Majalla" panose="02000000000000000000" pitchFamily="2" charset="-78"/>
              </a:endParaRPr>
            </a:p>
            <a:p>
              <a:pPr indent="-145863" rtl="1">
                <a:lnSpc>
                  <a:spcPts val="1200"/>
                </a:lnSpc>
                <a:spcBef>
                  <a:spcPts val="0"/>
                </a:spcBef>
                <a:spcAft>
                  <a:spcPts val="0"/>
                </a:spcAft>
              </a:pPr>
              <a:r>
                <a:rPr lang="ar-KW" sz="1200" b="1" dirty="0">
                  <a:solidFill>
                    <a:schemeClr val="bg2"/>
                  </a:solidFill>
                  <a:latin typeface="Sakkal Majalla" panose="02000000000000000000" pitchFamily="2" charset="-78"/>
                  <a:cs typeface="Sakkal Majalla" panose="02000000000000000000" pitchFamily="2" charset="-78"/>
                </a:rPr>
                <a:t>العقارات في الشرق الأوسط وشمال أفريقيا - إجمالي الأصول المدارة 262 مليون د.ك</a:t>
              </a:r>
              <a:endParaRPr lang="en-US" sz="1200" b="1" dirty="0">
                <a:solidFill>
                  <a:schemeClr val="bg2"/>
                </a:solidFill>
                <a:latin typeface="Sakkal Majalla" panose="02000000000000000000" pitchFamily="2" charset="-78"/>
                <a:cs typeface="Sakkal Majalla" panose="02000000000000000000" pitchFamily="2" charset="-78"/>
              </a:endParaRPr>
            </a:p>
            <a:p>
              <a:pPr indent="-145863" rtl="1">
                <a:lnSpc>
                  <a:spcPts val="1200"/>
                </a:lnSpc>
                <a:spcBef>
                  <a:spcPts val="0"/>
                </a:spcBef>
                <a:spcAft>
                  <a:spcPts val="0"/>
                </a:spcAft>
              </a:pPr>
              <a:endParaRPr lang="ar-KW" sz="1200" b="1" dirty="0">
                <a:solidFill>
                  <a:schemeClr val="bg2"/>
                </a:solidFill>
                <a:latin typeface="Sakkal Majalla" panose="02000000000000000000" pitchFamily="2" charset="-78"/>
                <a:cs typeface="Sakkal Majalla" panose="02000000000000000000" pitchFamily="2" charset="-78"/>
              </a:endParaRPr>
            </a:p>
            <a:p>
              <a:pPr marL="144168" indent="-133991" rtl="1">
                <a:lnSpc>
                  <a:spcPts val="1200"/>
                </a:lnSpc>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إدارة جزء من المحفظة الوطنية العقارية بقيمة تصل إلى 250 مليون د.ك</a:t>
              </a:r>
            </a:p>
            <a:p>
              <a:pPr marL="144168" indent="-133991" rtl="1">
                <a:lnSpc>
                  <a:spcPts val="1200"/>
                </a:lnSpc>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أداء تشغيلي قوي في المحافظ المدرة للدخل رغم ظروف السوق غير المواتية</a:t>
              </a:r>
            </a:p>
            <a:p>
              <a:pPr marL="144168" indent="-133991" rtl="1">
                <a:lnSpc>
                  <a:spcPts val="1200"/>
                </a:lnSpc>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صندوق "المركز" العقاري، بإجمالي أصول مدارة تبلغ 71 مليون د.ك مستثمرة  في 17 عقار</a:t>
              </a:r>
            </a:p>
            <a:p>
              <a:pPr marL="144168" indent="-133991" rtl="1">
                <a:lnSpc>
                  <a:spcPts val="1200"/>
                </a:lnSpc>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تم تأهيل "المركز" بالإضافة مع مديري عقارات آخرين في الكويت لمشروع مدينة عبدلله الأحمد في مدينة الكويت وسوف يعملون معا عند اصدار طلب تقديم العروض.</a:t>
              </a:r>
            </a:p>
            <a:p>
              <a:pPr marL="10177" rtl="1">
                <a:lnSpc>
                  <a:spcPts val="1200"/>
                </a:lnSpc>
                <a:spcBef>
                  <a:spcPts val="0"/>
                </a:spcBef>
                <a:spcAft>
                  <a:spcPts val="0"/>
                </a:spcAft>
                <a:buClr>
                  <a:schemeClr val="accent1"/>
                </a:buClr>
              </a:pPr>
              <a:endParaRPr lang="ar-KW" sz="1200" b="1" dirty="0">
                <a:solidFill>
                  <a:schemeClr val="tx1"/>
                </a:solidFill>
                <a:latin typeface="Sakkal Majalla" panose="02000000000000000000" pitchFamily="2" charset="-78"/>
                <a:cs typeface="Sakkal Majalla" panose="02000000000000000000" pitchFamily="2" charset="-78"/>
              </a:endParaRPr>
            </a:p>
            <a:p>
              <a:pPr marL="10177" rtl="1">
                <a:lnSpc>
                  <a:spcPts val="1200"/>
                </a:lnSpc>
                <a:spcBef>
                  <a:spcPts val="0"/>
                </a:spcBef>
                <a:spcAft>
                  <a:spcPts val="0"/>
                </a:spcAft>
                <a:buClr>
                  <a:schemeClr val="accent1"/>
                </a:buClr>
              </a:pPr>
              <a:r>
                <a:rPr lang="ar-KW" sz="1200" b="1" dirty="0">
                  <a:solidFill>
                    <a:schemeClr val="tx2"/>
                  </a:solidFill>
                  <a:latin typeface="Sakkal Majalla" panose="02000000000000000000" pitchFamily="2" charset="-78"/>
                  <a:cs typeface="Sakkal Majalla" panose="02000000000000000000" pitchFamily="2" charset="-78"/>
                </a:rPr>
                <a:t>المحفظة الوطنية العقارية - الصندوق العقاري</a:t>
              </a:r>
            </a:p>
            <a:p>
              <a:pPr indent="-145863" rtl="1">
                <a:lnSpc>
                  <a:spcPts val="1200"/>
                </a:lnSpc>
                <a:spcBef>
                  <a:spcPts val="0"/>
                </a:spcBef>
                <a:spcAft>
                  <a:spcPts val="0"/>
                </a:spcAft>
              </a:pPr>
              <a:endParaRPr lang="ar-KW" sz="1200" b="1" dirty="0">
                <a:solidFill>
                  <a:schemeClr val="tx1"/>
                </a:solidFill>
                <a:latin typeface="Sakkal Majalla" panose="02000000000000000000" pitchFamily="2" charset="-78"/>
                <a:cs typeface="Sakkal Majalla" panose="02000000000000000000" pitchFamily="2" charset="-78"/>
              </a:endParaRPr>
            </a:p>
            <a:p>
              <a:pPr indent="-145863" rtl="1">
                <a:lnSpc>
                  <a:spcPts val="1200"/>
                </a:lnSpc>
                <a:spcBef>
                  <a:spcPts val="0"/>
                </a:spcBef>
                <a:spcAft>
                  <a:spcPts val="0"/>
                </a:spcAft>
              </a:pPr>
              <a:r>
                <a:rPr lang="ar-KW" sz="1200" b="1" dirty="0">
                  <a:solidFill>
                    <a:schemeClr val="bg2"/>
                  </a:solidFill>
                  <a:latin typeface="Sakkal Majalla" panose="02000000000000000000" pitchFamily="2" charset="-78"/>
                  <a:cs typeface="Sakkal Majalla" panose="02000000000000000000" pitchFamily="2" charset="-78"/>
                </a:rPr>
                <a:t>العقارات الدولية - إجمالي الأصول المدارة 101 مليون د.ك</a:t>
              </a:r>
              <a:endParaRPr lang="en-US" sz="1200" b="1" dirty="0">
                <a:solidFill>
                  <a:schemeClr val="bg2"/>
                </a:solidFill>
                <a:latin typeface="Sakkal Majalla" panose="02000000000000000000" pitchFamily="2" charset="-78"/>
                <a:cs typeface="Sakkal Majalla" panose="02000000000000000000" pitchFamily="2" charset="-78"/>
              </a:endParaRPr>
            </a:p>
            <a:p>
              <a:pPr marL="6350" rtl="1">
                <a:lnSpc>
                  <a:spcPts val="1200"/>
                </a:lnSpc>
                <a:spcBef>
                  <a:spcPts val="0"/>
                </a:spcBef>
                <a:spcAft>
                  <a:spcPts val="0"/>
                </a:spcAft>
                <a:buClr>
                  <a:schemeClr val="bg2"/>
                </a:buClr>
              </a:pPr>
              <a:endParaRPr lang="ar-KW" sz="1200" dirty="0">
                <a:solidFill>
                  <a:schemeClr val="tx1"/>
                </a:solidFill>
                <a:latin typeface="Sakkal Majalla" panose="02000000000000000000" pitchFamily="2" charset="-78"/>
                <a:cs typeface="Sakkal Majalla" panose="02000000000000000000" pitchFamily="2" charset="-78"/>
              </a:endParaRPr>
            </a:p>
            <a:p>
              <a:pPr marL="127000" indent="-120650" rtl="1">
                <a:lnSpc>
                  <a:spcPts val="1200"/>
                </a:lnSpc>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لقد نجح "المركز" بالتخارج من مشروعين خلال الفترة مع تحقيق معدل عوائد ممتازة.</a:t>
              </a:r>
            </a:p>
            <a:p>
              <a:pPr marL="127000" indent="-120650" rtl="1">
                <a:lnSpc>
                  <a:spcPts val="1200"/>
                </a:lnSpc>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خلال عام 2023 قام "المركز" بالاستثمار في مشروع صناعي في الولايات المتحدة.</a:t>
              </a:r>
              <a:endParaRPr lang="ar-KW" sz="1200" b="1" dirty="0">
                <a:solidFill>
                  <a:schemeClr val="tx1"/>
                </a:solidFill>
                <a:latin typeface="Sakkal Majalla" panose="02000000000000000000" pitchFamily="2" charset="-78"/>
                <a:cs typeface="Sakkal Majalla" panose="02000000000000000000" pitchFamily="2" charset="-78"/>
              </a:endParaRPr>
            </a:p>
            <a:p>
              <a:pPr rtl="1">
                <a:lnSpc>
                  <a:spcPts val="1200"/>
                </a:lnSpc>
                <a:spcBef>
                  <a:spcPts val="0"/>
                </a:spcBef>
                <a:spcAft>
                  <a:spcPts val="0"/>
                </a:spcAft>
                <a:buClr>
                  <a:schemeClr val="accent3"/>
                </a:buClr>
              </a:pPr>
              <a:endParaRPr lang="ar-KW" sz="1200" b="1" dirty="0">
                <a:solidFill>
                  <a:schemeClr val="tx1"/>
                </a:solidFill>
                <a:latin typeface="Sakkal Majalla" panose="02000000000000000000" pitchFamily="2" charset="-78"/>
                <a:cs typeface="Sakkal Majalla" panose="02000000000000000000" pitchFamily="2" charset="-78"/>
              </a:endParaRPr>
            </a:p>
          </p:txBody>
        </p:sp>
        <p:sp>
          <p:nvSpPr>
            <p:cNvPr id="21" name="Rectangle 20">
              <a:extLst>
                <a:ext uri="{FF2B5EF4-FFF2-40B4-BE49-F238E27FC236}">
                  <a16:creationId xmlns:a16="http://schemas.microsoft.com/office/drawing/2014/main" id="{40ECCDE3-B01B-9C47-8DE1-896FDC658490}"/>
                </a:ext>
              </a:extLst>
            </p:cNvPr>
            <p:cNvSpPr/>
            <p:nvPr/>
          </p:nvSpPr>
          <p:spPr>
            <a:xfrm>
              <a:off x="2687572" y="2491102"/>
              <a:ext cx="1284326" cy="300082"/>
            </a:xfrm>
            <a:prstGeom prst="rect">
              <a:avLst/>
            </a:prstGeom>
          </p:spPr>
          <p:txBody>
            <a:bodyPr wrap="none" lIns="0" tIns="0" rIns="0" bIns="0" anchor="ctr" anchorCtr="0">
              <a:noAutofit/>
            </a:bodyPr>
            <a:lstStyle/>
            <a:p>
              <a:pPr indent="-145863">
                <a:lnSpc>
                  <a:spcPts val="1600"/>
                </a:lnSpc>
                <a:spcBef>
                  <a:spcPts val="0"/>
                </a:spcBef>
                <a:spcAft>
                  <a:spcPts val="0"/>
                </a:spcAft>
                <a:buClr>
                  <a:schemeClr val="accent3"/>
                </a:buClr>
              </a:pPr>
              <a:r>
                <a:rPr lang="ar-EG" sz="1400" b="1" dirty="0">
                  <a:solidFill>
                    <a:schemeClr val="tx2"/>
                  </a:solidFill>
                  <a:latin typeface="Sakkal Majalla" panose="02000000000000000000" pitchFamily="2" charset="-78"/>
                  <a:cs typeface="Sakkal Majalla" panose="02000000000000000000" pitchFamily="2" charset="-78"/>
                </a:rPr>
                <a:t>الاستثمارات العقارية</a:t>
              </a:r>
            </a:p>
          </p:txBody>
        </p:sp>
        <p:pic>
          <p:nvPicPr>
            <p:cNvPr id="34" name="Picture 33">
              <a:extLst>
                <a:ext uri="{FF2B5EF4-FFF2-40B4-BE49-F238E27FC236}">
                  <a16:creationId xmlns:a16="http://schemas.microsoft.com/office/drawing/2014/main" id="{B7EA1741-3D4B-1343-A8F0-6AEA67C49BC4}"/>
                </a:ext>
              </a:extLst>
            </p:cNvPr>
            <p:cNvPicPr>
              <a:picLocks noChangeAspect="1"/>
            </p:cNvPicPr>
            <p:nvPr/>
          </p:nvPicPr>
          <p:blipFill>
            <a:blip r:embed="rId3"/>
            <a:stretch>
              <a:fillRect/>
            </a:stretch>
          </p:blipFill>
          <p:spPr>
            <a:xfrm>
              <a:off x="4102532" y="2381538"/>
              <a:ext cx="438202" cy="452338"/>
            </a:xfrm>
            <a:prstGeom prst="rect">
              <a:avLst/>
            </a:prstGeom>
          </p:spPr>
        </p:pic>
      </p:grpSp>
      <p:sp>
        <p:nvSpPr>
          <p:cNvPr id="16" name="TextBox 15">
            <a:extLst>
              <a:ext uri="{FF2B5EF4-FFF2-40B4-BE49-F238E27FC236}">
                <a16:creationId xmlns:a16="http://schemas.microsoft.com/office/drawing/2014/main" id="{A81FF29E-46BB-464D-895F-AE2B0172D453}"/>
              </a:ext>
            </a:extLst>
          </p:cNvPr>
          <p:cNvSpPr txBox="1"/>
          <p:nvPr/>
        </p:nvSpPr>
        <p:spPr>
          <a:xfrm>
            <a:off x="6048374" y="2849549"/>
            <a:ext cx="3527425" cy="3470639"/>
          </a:xfrm>
          <a:prstGeom prst="rect">
            <a:avLst/>
          </a:prstGeom>
          <a:noFill/>
        </p:spPr>
        <p:txBody>
          <a:bodyPr wrap="square" lIns="0" tIns="0" rIns="0" bIns="0" rtlCol="0">
            <a:noAutofit/>
          </a:bodyPr>
          <a:lstStyle/>
          <a:p>
            <a:pPr defTabSz="569885" rtl="1">
              <a:lnSpc>
                <a:spcPts val="1200"/>
              </a:lnSpc>
              <a:spcBef>
                <a:spcPts val="0"/>
              </a:spcBef>
              <a:spcAft>
                <a:spcPts val="0"/>
              </a:spcAft>
            </a:pPr>
            <a:r>
              <a:rPr lang="ar-KW" sz="1200" dirty="0">
                <a:latin typeface="Sakkal Majalla" panose="02000000000000000000" pitchFamily="2" charset="-78"/>
                <a:cs typeface="Sakkal Majalla" panose="02000000000000000000" pitchFamily="2" charset="-78"/>
              </a:rPr>
              <a:t>صناديق الأسهم الخليجية، صندوق الدخل الثابت، أصول أخرى: </a:t>
            </a:r>
          </a:p>
          <a:p>
            <a:pPr defTabSz="569885" rtl="1">
              <a:lnSpc>
                <a:spcPts val="1200"/>
              </a:lnSpc>
              <a:spcBef>
                <a:spcPts val="0"/>
              </a:spcBef>
              <a:spcAft>
                <a:spcPts val="0"/>
              </a:spcAft>
            </a:pPr>
            <a:endParaRPr lang="ar-KW" sz="1200" dirty="0">
              <a:latin typeface="Sakkal Majalla" panose="02000000000000000000" pitchFamily="2" charset="-78"/>
              <a:cs typeface="Sakkal Majalla" panose="02000000000000000000" pitchFamily="2" charset="-78"/>
            </a:endParaRPr>
          </a:p>
          <a:p>
            <a:pPr defTabSz="569885" rtl="1">
              <a:lnSpc>
                <a:spcPts val="1200"/>
              </a:lnSpc>
              <a:spcBef>
                <a:spcPts val="0"/>
              </a:spcBef>
              <a:spcAft>
                <a:spcPts val="0"/>
              </a:spcAft>
            </a:pPr>
            <a:r>
              <a:rPr lang="ar-KW" sz="1200" b="1" dirty="0">
                <a:solidFill>
                  <a:schemeClr val="tx2"/>
                </a:solidFill>
                <a:latin typeface="Sakkal Majalla" panose="02000000000000000000" pitchFamily="2" charset="-78"/>
                <a:cs typeface="Sakkal Majalla" panose="02000000000000000000" pitchFamily="2" charset="-78"/>
              </a:rPr>
              <a:t>إجمالي الأصول المدارة  849 مليون د.ك</a:t>
            </a:r>
            <a:endParaRPr lang="en-US" sz="1200" b="1" dirty="0">
              <a:solidFill>
                <a:schemeClr val="tx2"/>
              </a:solidFill>
              <a:latin typeface="Sakkal Majalla" panose="02000000000000000000" pitchFamily="2" charset="-78"/>
              <a:cs typeface="Sakkal Majalla" panose="02000000000000000000" pitchFamily="2" charset="-78"/>
            </a:endParaRPr>
          </a:p>
          <a:p>
            <a:pPr defTabSz="569885" rtl="1">
              <a:lnSpc>
                <a:spcPts val="1200"/>
              </a:lnSpc>
              <a:spcBef>
                <a:spcPts val="0"/>
              </a:spcBef>
              <a:spcAft>
                <a:spcPts val="0"/>
              </a:spcAft>
            </a:pPr>
            <a:endParaRPr lang="ar-KW" sz="1200" b="1" dirty="0">
              <a:solidFill>
                <a:schemeClr val="tx2"/>
              </a:solidFill>
              <a:latin typeface="Sakkal Majalla" panose="02000000000000000000" pitchFamily="2" charset="-78"/>
              <a:cs typeface="Sakkal Majalla" panose="02000000000000000000" pitchFamily="2" charset="-78"/>
            </a:endParaRPr>
          </a:p>
          <a:p>
            <a:pPr marL="145863" indent="-137383" rtl="1">
              <a:lnSpc>
                <a:spcPts val="1200"/>
              </a:lnSpc>
              <a:spcBef>
                <a:spcPts val="0"/>
              </a:spcBef>
              <a:spcAft>
                <a:spcPts val="0"/>
              </a:spcAft>
              <a:buClr>
                <a:schemeClr val="bg2"/>
              </a:buClr>
              <a:buFont typeface="Wingdings" pitchFamily="2" charset="2"/>
              <a:buChar char="§"/>
            </a:pPr>
            <a:r>
              <a:rPr lang="ar-KW" sz="1200" dirty="0">
                <a:latin typeface="Sakkal Majalla" panose="02000000000000000000" pitchFamily="2" charset="-78"/>
                <a:cs typeface="Sakkal Majalla" panose="02000000000000000000" pitchFamily="2" charset="-78"/>
              </a:rPr>
              <a:t>يواصل "المركز" تطبيق استراتيجية الاستثمار طويلة الأمد التي وضعها لهذا الغرض، مع الاستمرار في متابعة الإدارة النشطة للسيولة النقدية.</a:t>
            </a:r>
          </a:p>
          <a:p>
            <a:pPr marL="145863" indent="-137383" rtl="1">
              <a:lnSpc>
                <a:spcPts val="1200"/>
              </a:lnSpc>
              <a:spcBef>
                <a:spcPts val="0"/>
              </a:spcBef>
              <a:spcAft>
                <a:spcPts val="0"/>
              </a:spcAft>
              <a:buClr>
                <a:schemeClr val="accent1"/>
              </a:buClr>
              <a:buFont typeface="Wingdings" pitchFamily="2" charset="2"/>
              <a:buChar char="§"/>
            </a:pPr>
            <a:endParaRPr lang="ar-KW" sz="1200" dirty="0">
              <a:latin typeface="Sakkal Majalla" panose="02000000000000000000" pitchFamily="2" charset="-78"/>
              <a:cs typeface="Sakkal Majalla" panose="02000000000000000000" pitchFamily="2" charset="-78"/>
            </a:endParaRPr>
          </a:p>
          <a:p>
            <a:pPr marL="8480" rtl="1">
              <a:lnSpc>
                <a:spcPts val="1200"/>
              </a:lnSpc>
              <a:spcBef>
                <a:spcPts val="0"/>
              </a:spcBef>
              <a:spcAft>
                <a:spcPts val="0"/>
              </a:spcAft>
              <a:buClr>
                <a:schemeClr val="accent1"/>
              </a:buClr>
            </a:pPr>
            <a:r>
              <a:rPr lang="ar-KW" sz="1200" b="1" dirty="0">
                <a:solidFill>
                  <a:schemeClr val="bg2"/>
                </a:solidFill>
                <a:latin typeface="Sakkal Majalla" panose="02000000000000000000" pitchFamily="2" charset="-78"/>
                <a:cs typeface="Sakkal Majalla" panose="02000000000000000000" pitchFamily="2" charset="-78"/>
              </a:rPr>
              <a:t>إجمالي الأصول المدارة  للأسهم الخليجية 664 مليون د.ك</a:t>
            </a:r>
            <a:endParaRPr lang="en-US" sz="1200" b="1" dirty="0">
              <a:solidFill>
                <a:schemeClr val="bg2"/>
              </a:solidFill>
              <a:latin typeface="Sakkal Majalla" panose="02000000000000000000" pitchFamily="2" charset="-78"/>
              <a:cs typeface="Sakkal Majalla" panose="02000000000000000000" pitchFamily="2" charset="-78"/>
            </a:endParaRPr>
          </a:p>
          <a:p>
            <a:pPr marL="8480" rtl="1">
              <a:lnSpc>
                <a:spcPts val="1200"/>
              </a:lnSpc>
              <a:spcBef>
                <a:spcPts val="0"/>
              </a:spcBef>
              <a:spcAft>
                <a:spcPts val="0"/>
              </a:spcAft>
              <a:buClr>
                <a:schemeClr val="accent1"/>
              </a:buClr>
            </a:pPr>
            <a:endParaRPr lang="ar-KW" sz="1200" b="1" dirty="0">
              <a:solidFill>
                <a:schemeClr val="bg2"/>
              </a:solidFill>
              <a:latin typeface="Sakkal Majalla" panose="02000000000000000000" pitchFamily="2" charset="-78"/>
              <a:cs typeface="Sakkal Majalla" panose="02000000000000000000" pitchFamily="2" charset="-78"/>
            </a:endParaRPr>
          </a:p>
          <a:p>
            <a:pPr marL="145863" indent="-137383" rtl="1">
              <a:lnSpc>
                <a:spcPts val="1200"/>
              </a:lnSpc>
              <a:spcBef>
                <a:spcPts val="0"/>
              </a:spcBef>
              <a:spcAft>
                <a:spcPts val="0"/>
              </a:spcAft>
              <a:buClr>
                <a:schemeClr val="bg2"/>
              </a:buClr>
              <a:buFont typeface="Wingdings" pitchFamily="2" charset="2"/>
              <a:buChar char="§"/>
            </a:pPr>
            <a:r>
              <a:rPr lang="ar-KW" sz="1200" dirty="0">
                <a:latin typeface="Sakkal Majalla" panose="02000000000000000000" pitchFamily="2" charset="-78"/>
                <a:cs typeface="Sakkal Majalla" panose="02000000000000000000" pitchFamily="2" charset="-78"/>
              </a:rPr>
              <a:t>حقق كل من صندوق المركز للاستثمار والتطوير (ميداف)، وصندوق فرصة المالي، وصندوق المركز للعوائد الممتازة (ممتاز) وصندوق الزخم الخليجي عوائد سنوية (4.25)% و(3.81)% و(5.70)% و10.34% على التوالي</a:t>
            </a:r>
          </a:p>
          <a:p>
            <a:pPr marL="8480" rtl="1">
              <a:lnSpc>
                <a:spcPts val="1200"/>
              </a:lnSpc>
              <a:spcBef>
                <a:spcPts val="0"/>
              </a:spcBef>
              <a:spcAft>
                <a:spcPts val="0"/>
              </a:spcAft>
              <a:buClr>
                <a:schemeClr val="bg2"/>
              </a:buClr>
            </a:pPr>
            <a:endParaRPr lang="ar-KW" sz="1200" dirty="0">
              <a:latin typeface="Sakkal Majalla" panose="02000000000000000000" pitchFamily="2" charset="-78"/>
              <a:cs typeface="Sakkal Majalla" panose="02000000000000000000" pitchFamily="2" charset="-78"/>
            </a:endParaRPr>
          </a:p>
          <a:p>
            <a:pPr marL="145863" indent="-137383" rtl="1">
              <a:lnSpc>
                <a:spcPts val="1200"/>
              </a:lnSpc>
              <a:spcBef>
                <a:spcPts val="0"/>
              </a:spcBef>
              <a:spcAft>
                <a:spcPts val="0"/>
              </a:spcAft>
              <a:buClr>
                <a:schemeClr val="bg2"/>
              </a:buClr>
              <a:buFont typeface="Wingdings" pitchFamily="2" charset="2"/>
              <a:buChar char="§"/>
            </a:pPr>
            <a:r>
              <a:rPr lang="ar-KW" sz="1200" dirty="0">
                <a:latin typeface="Sakkal Majalla" panose="02000000000000000000" pitchFamily="2" charset="-78"/>
                <a:cs typeface="Sakkal Majalla" panose="02000000000000000000" pitchFamily="2" charset="-78"/>
              </a:rPr>
              <a:t> يواصل "المركز" إتاحة الفرصة لعملائه للوصول إلى سوق الدخل الثابت في دول مجلس التعاون الخليجي من خلال صندوق "المركز" للدخل الثابت (صندوق طرح خاص)</a:t>
            </a:r>
          </a:p>
          <a:p>
            <a:pPr marL="8480" rtl="1">
              <a:lnSpc>
                <a:spcPts val="1200"/>
              </a:lnSpc>
              <a:spcBef>
                <a:spcPts val="0"/>
              </a:spcBef>
              <a:spcAft>
                <a:spcPts val="0"/>
              </a:spcAft>
              <a:buClr>
                <a:schemeClr val="accent1"/>
              </a:buClr>
            </a:pPr>
            <a:endParaRPr lang="ar-KW" sz="1200" dirty="0">
              <a:latin typeface="Sakkal Majalla" panose="02000000000000000000" pitchFamily="2" charset="-78"/>
              <a:cs typeface="Sakkal Majalla" panose="02000000000000000000" pitchFamily="2" charset="-78"/>
            </a:endParaRPr>
          </a:p>
          <a:p>
            <a:pPr marL="8480" rtl="1">
              <a:lnSpc>
                <a:spcPts val="1200"/>
              </a:lnSpc>
              <a:spcBef>
                <a:spcPts val="0"/>
              </a:spcBef>
              <a:spcAft>
                <a:spcPts val="0"/>
              </a:spcAft>
              <a:buClr>
                <a:schemeClr val="accent1"/>
              </a:buClr>
            </a:pPr>
            <a:r>
              <a:rPr lang="ar-KW" sz="1200" b="1" dirty="0">
                <a:latin typeface="Sakkal Majalla" panose="02000000000000000000" pitchFamily="2" charset="-78"/>
                <a:cs typeface="Sakkal Majalla" panose="02000000000000000000" pitchFamily="2" charset="-78"/>
              </a:rPr>
              <a:t>ميداف - ممتاز - فرصة المالي - صندوق المركز العربي - الصندوق الإسلامي - صندوق المركز للدخل الثابت  - محافظ خاصة - النفط والغاز / الملكية الخاصة</a:t>
            </a:r>
          </a:p>
          <a:p>
            <a:pPr marL="8480" rtl="1">
              <a:lnSpc>
                <a:spcPts val="1200"/>
              </a:lnSpc>
              <a:spcBef>
                <a:spcPts val="0"/>
              </a:spcBef>
              <a:spcAft>
                <a:spcPts val="0"/>
              </a:spcAft>
              <a:buClr>
                <a:schemeClr val="accent1"/>
              </a:buClr>
            </a:pPr>
            <a:endParaRPr lang="ar-KW" sz="1200" dirty="0">
              <a:latin typeface="Sakkal Majalla" panose="02000000000000000000" pitchFamily="2" charset="-78"/>
              <a:cs typeface="Sakkal Majalla" panose="02000000000000000000" pitchFamily="2" charset="-78"/>
            </a:endParaRPr>
          </a:p>
        </p:txBody>
      </p:sp>
      <p:sp>
        <p:nvSpPr>
          <p:cNvPr id="24" name="Rectangle 23">
            <a:extLst>
              <a:ext uri="{FF2B5EF4-FFF2-40B4-BE49-F238E27FC236}">
                <a16:creationId xmlns:a16="http://schemas.microsoft.com/office/drawing/2014/main" id="{455988FA-042F-BE46-843A-71AFFC783DAB}"/>
              </a:ext>
            </a:extLst>
          </p:cNvPr>
          <p:cNvSpPr/>
          <p:nvPr/>
        </p:nvSpPr>
        <p:spPr>
          <a:xfrm>
            <a:off x="7927886" y="2248196"/>
            <a:ext cx="867545" cy="300082"/>
          </a:xfrm>
          <a:prstGeom prst="rect">
            <a:avLst/>
          </a:prstGeom>
        </p:spPr>
        <p:txBody>
          <a:bodyPr wrap="none" lIns="0" tIns="0" rIns="0" bIns="0" anchor="ctr" anchorCtr="0">
            <a:noAutofit/>
          </a:bodyPr>
          <a:lstStyle/>
          <a:p>
            <a:pPr defTabSz="569885">
              <a:lnSpc>
                <a:spcPts val="1600"/>
              </a:lnSpc>
              <a:spcBef>
                <a:spcPts val="0"/>
              </a:spcBef>
              <a:spcAft>
                <a:spcPts val="0"/>
              </a:spcAft>
            </a:pPr>
            <a:r>
              <a:rPr lang="ar-EG" sz="1400" b="1" dirty="0">
                <a:solidFill>
                  <a:srgbClr val="005596"/>
                </a:solidFill>
                <a:latin typeface="Sakkal Majalla" panose="02000000000000000000" pitchFamily="2" charset="-78"/>
                <a:cs typeface="Sakkal Majalla" panose="02000000000000000000" pitchFamily="2" charset="-78"/>
              </a:rPr>
              <a:t>إدارة الأصول</a:t>
            </a:r>
            <a:endParaRPr lang="en-US" sz="1400" b="1" dirty="0">
              <a:solidFill>
                <a:srgbClr val="005596"/>
              </a:solidFill>
              <a:latin typeface="Sakkal Majalla" panose="02000000000000000000" pitchFamily="2" charset="-78"/>
              <a:cs typeface="Sakkal Majalla" panose="02000000000000000000" pitchFamily="2" charset="-78"/>
            </a:endParaRPr>
          </a:p>
        </p:txBody>
      </p:sp>
      <p:cxnSp>
        <p:nvCxnSpPr>
          <p:cNvPr id="32" name="Straight Connector 31">
            <a:extLst>
              <a:ext uri="{FF2B5EF4-FFF2-40B4-BE49-F238E27FC236}">
                <a16:creationId xmlns:a16="http://schemas.microsoft.com/office/drawing/2014/main" id="{A849CF20-0E95-264F-B754-0A15A4B2CFA2}"/>
              </a:ext>
            </a:extLst>
          </p:cNvPr>
          <p:cNvCxnSpPr>
            <a:cxnSpLocks/>
          </p:cNvCxnSpPr>
          <p:nvPr/>
        </p:nvCxnSpPr>
        <p:spPr bwMode="auto">
          <a:xfrm>
            <a:off x="6275757" y="2717206"/>
            <a:ext cx="3437249" cy="0"/>
          </a:xfrm>
          <a:prstGeom prst="line">
            <a:avLst/>
          </a:prstGeom>
          <a:solidFill>
            <a:schemeClr val="accent1"/>
          </a:solidFill>
          <a:ln w="12700" cap="flat" cmpd="sng" algn="ctr">
            <a:solidFill>
              <a:srgbClr val="325998"/>
            </a:solidFill>
            <a:prstDash val="solid"/>
            <a:round/>
            <a:headEnd type="none" w="med" len="med"/>
            <a:tailEnd type="none" w="med" len="med"/>
          </a:ln>
          <a:effectLst/>
        </p:spPr>
      </p:cxnSp>
      <p:pic>
        <p:nvPicPr>
          <p:cNvPr id="35" name="Picture 34">
            <a:extLst>
              <a:ext uri="{FF2B5EF4-FFF2-40B4-BE49-F238E27FC236}">
                <a16:creationId xmlns:a16="http://schemas.microsoft.com/office/drawing/2014/main" id="{D66A85D6-1B90-8B4C-A475-6EAA2E8FB938}"/>
              </a:ext>
            </a:extLst>
          </p:cNvPr>
          <p:cNvPicPr>
            <a:picLocks noChangeAspect="1"/>
          </p:cNvPicPr>
          <p:nvPr/>
        </p:nvPicPr>
        <p:blipFill>
          <a:blip r:embed="rId4"/>
          <a:stretch>
            <a:fillRect/>
          </a:stretch>
        </p:blipFill>
        <p:spPr>
          <a:xfrm>
            <a:off x="8923787" y="2132644"/>
            <a:ext cx="652012" cy="414917"/>
          </a:xfrm>
          <a:prstGeom prst="rect">
            <a:avLst/>
          </a:prstGeom>
        </p:spPr>
      </p:pic>
      <p:sp>
        <p:nvSpPr>
          <p:cNvPr id="36" name="TextBox 35">
            <a:extLst>
              <a:ext uri="{FF2B5EF4-FFF2-40B4-BE49-F238E27FC236}">
                <a16:creationId xmlns:a16="http://schemas.microsoft.com/office/drawing/2014/main" id="{C122BD5C-F762-FE45-9275-33A8DFFFB4E6}"/>
              </a:ext>
            </a:extLst>
          </p:cNvPr>
          <p:cNvSpPr txBox="1"/>
          <p:nvPr/>
        </p:nvSpPr>
        <p:spPr>
          <a:xfrm>
            <a:off x="1008062" y="6392550"/>
            <a:ext cx="8567737" cy="252298"/>
          </a:xfrm>
          <a:prstGeom prst="rect">
            <a:avLst/>
          </a:prstGeom>
          <a:noFill/>
        </p:spPr>
        <p:txBody>
          <a:bodyPr wrap="square" lIns="0" tIns="0" rIns="0" bIns="0" rtlCol="0" anchor="b" anchorCtr="0">
            <a:noAutofit/>
          </a:bodyPr>
          <a:lstStyle>
            <a:defPPr>
              <a:defRPr lang="en-US"/>
            </a:defPPr>
            <a:lvl1pPr algn="l">
              <a:lnSpc>
                <a:spcPts val="1400"/>
              </a:lnSpc>
              <a:defRPr sz="900">
                <a:latin typeface="+mj-lt"/>
              </a:defRPr>
            </a:lvl1pPr>
          </a:lstStyle>
          <a:p>
            <a:pPr algn="r" rtl="1">
              <a:lnSpc>
                <a:spcPct val="150000"/>
              </a:lnSpc>
            </a:pPr>
            <a:r>
              <a:rPr lang="ar-KW" sz="1000" b="1" i="1" dirty="0">
                <a:latin typeface="Sakkal Majalla" panose="02000000000000000000" pitchFamily="2" charset="-78"/>
                <a:cs typeface="Sakkal Majalla" panose="02000000000000000000" pitchFamily="2" charset="-78"/>
              </a:rPr>
              <a:t>ملاحظة: </a:t>
            </a:r>
            <a:r>
              <a:rPr lang="ar-KW" sz="1000" i="1" dirty="0">
                <a:solidFill>
                  <a:schemeClr val="accent1"/>
                </a:solidFill>
                <a:latin typeface="Sakkal Majalla" panose="02000000000000000000" pitchFamily="2" charset="-78"/>
                <a:cs typeface="Sakkal Majalla" panose="02000000000000000000" pitchFamily="2" charset="-78"/>
              </a:rPr>
              <a:t>يعود الاختلاف بين مجموع الأصول المدارة ومجموع الأصول المدارة من قبل الإدارات إلى استثناء بعض الأصول المملوكة للمجموعة</a:t>
            </a:r>
          </a:p>
        </p:txBody>
      </p:sp>
    </p:spTree>
    <p:extLst>
      <p:ext uri="{BB962C8B-B14F-4D97-AF65-F5344CB8AC3E}">
        <p14:creationId xmlns:p14="http://schemas.microsoft.com/office/powerpoint/2010/main" val="1082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43B3D-5C89-5543-8B4F-ED3E18CA0D13}"/>
              </a:ext>
            </a:extLst>
          </p:cNvPr>
          <p:cNvSpPr>
            <a:spLocks noGrp="1"/>
          </p:cNvSpPr>
          <p:nvPr>
            <p:ph type="title"/>
          </p:nvPr>
        </p:nvSpPr>
        <p:spPr/>
        <p:txBody>
          <a:bodyPr/>
          <a:lstStyle/>
          <a:p>
            <a:pPr lvl="0">
              <a:defRPr/>
            </a:pPr>
            <a:r>
              <a:rPr lang="ar-SA" dirty="0"/>
              <a:t>نبذة عامة عن أنشطة الأعمال (تتمة)</a:t>
            </a:r>
            <a:endParaRPr lang="en-US" baseline="-25000" dirty="0">
              <a:solidFill>
                <a:schemeClr val="accent1"/>
              </a:solidFill>
            </a:endParaRPr>
          </a:p>
        </p:txBody>
      </p:sp>
      <p:sp>
        <p:nvSpPr>
          <p:cNvPr id="4" name="Content Placeholder 4">
            <a:extLst>
              <a:ext uri="{FF2B5EF4-FFF2-40B4-BE49-F238E27FC236}">
                <a16:creationId xmlns:a16="http://schemas.microsoft.com/office/drawing/2014/main" id="{F8927D74-E9C7-404C-9E69-A3D7126CDBCE}"/>
              </a:ext>
            </a:extLst>
          </p:cNvPr>
          <p:cNvSpPr txBox="1">
            <a:spLocks/>
          </p:cNvSpPr>
          <p:nvPr/>
        </p:nvSpPr>
        <p:spPr bwMode="auto">
          <a:xfrm>
            <a:off x="1004864" y="1876460"/>
            <a:ext cx="8567736" cy="3082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2808" indent="-352808" algn="r" rtl="1" eaLnBrk="1" fontAlgn="base" hangingPunct="1">
              <a:lnSpc>
                <a:spcPts val="1700"/>
              </a:lnSpc>
              <a:spcBef>
                <a:spcPts val="0"/>
              </a:spcBef>
              <a:spcAft>
                <a:spcPct val="0"/>
              </a:spcAft>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1pPr>
            <a:lvl2pPr marL="764418" indent="-294007" algn="r" rtl="1" eaLnBrk="1" fontAlgn="base" hangingPunct="1">
              <a:lnSpc>
                <a:spcPts val="1700"/>
              </a:lnSpc>
              <a:spcBef>
                <a:spcPts val="0"/>
              </a:spcBef>
              <a:spcAft>
                <a:spcPct val="0"/>
              </a:spcAft>
              <a:buBlip>
                <a:blip r:embed="rId2"/>
              </a:buBlip>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2pPr>
            <a:lvl3pPr marL="1176028"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3pPr>
            <a:lvl4pPr marL="1646439"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4pPr>
            <a:lvl5pPr marL="2116850" indent="-235206" algn="r" rtl="1" eaLnBrk="1" fontAlgn="base" hangingPunct="1">
              <a:lnSpc>
                <a:spcPts val="1700"/>
              </a:lnSpc>
              <a:spcBef>
                <a:spcPts val="0"/>
              </a:spcBef>
              <a:spcAft>
                <a:spcPct val="0"/>
              </a:spcAft>
              <a:buChar char="»"/>
              <a:defRPr sz="1700" b="0" i="0">
                <a:solidFill>
                  <a:schemeClr val="tx1"/>
                </a:solidFill>
                <a:latin typeface="Sakkal Majalla" panose="02000000000000000000" pitchFamily="2" charset="-78"/>
                <a:ea typeface="Tahoma" panose="020B0604030504040204" pitchFamily="34" charset="0"/>
                <a:cs typeface="Sakkal Majalla" panose="02000000000000000000" pitchFamily="2" charset="-78"/>
              </a:defRPr>
            </a:lvl5pPr>
            <a:lvl6pPr marL="2587261" indent="-235206" algn="l" rtl="0" eaLnBrk="1" fontAlgn="base" hangingPunct="1">
              <a:spcBef>
                <a:spcPct val="20000"/>
              </a:spcBef>
              <a:spcAft>
                <a:spcPct val="0"/>
              </a:spcAft>
              <a:buChar char="»"/>
              <a:defRPr sz="1441">
                <a:solidFill>
                  <a:schemeClr val="tx1"/>
                </a:solidFill>
                <a:latin typeface="+mn-lt"/>
                <a:cs typeface="+mn-cs"/>
              </a:defRPr>
            </a:lvl6pPr>
            <a:lvl7pPr marL="3057672" indent="-235206" algn="l" rtl="0" eaLnBrk="1" fontAlgn="base" hangingPunct="1">
              <a:spcBef>
                <a:spcPct val="20000"/>
              </a:spcBef>
              <a:spcAft>
                <a:spcPct val="0"/>
              </a:spcAft>
              <a:buChar char="»"/>
              <a:defRPr sz="1441">
                <a:solidFill>
                  <a:schemeClr val="tx1"/>
                </a:solidFill>
                <a:latin typeface="+mn-lt"/>
                <a:cs typeface="+mn-cs"/>
              </a:defRPr>
            </a:lvl7pPr>
            <a:lvl8pPr marL="3528083" indent="-235206" algn="l" rtl="0" eaLnBrk="1" fontAlgn="base" hangingPunct="1">
              <a:spcBef>
                <a:spcPct val="20000"/>
              </a:spcBef>
              <a:spcAft>
                <a:spcPct val="0"/>
              </a:spcAft>
              <a:buChar char="»"/>
              <a:defRPr sz="1441">
                <a:solidFill>
                  <a:schemeClr val="tx1"/>
                </a:solidFill>
                <a:latin typeface="+mn-lt"/>
                <a:cs typeface="+mn-cs"/>
              </a:defRPr>
            </a:lvl8pPr>
            <a:lvl9pPr marL="3998494" indent="-235206" algn="l" rtl="0" eaLnBrk="1" fontAlgn="base" hangingPunct="1">
              <a:spcBef>
                <a:spcPct val="20000"/>
              </a:spcBef>
              <a:spcAft>
                <a:spcPct val="0"/>
              </a:spcAft>
              <a:buChar char="»"/>
              <a:defRPr sz="1441">
                <a:solidFill>
                  <a:schemeClr val="tx1"/>
                </a:solidFill>
                <a:latin typeface="+mn-lt"/>
                <a:cs typeface="+mn-cs"/>
              </a:defRPr>
            </a:lvl9pPr>
          </a:lstStyle>
          <a:p>
            <a:pPr>
              <a:lnSpc>
                <a:spcPts val="2400"/>
              </a:lnSpc>
            </a:pPr>
            <a:r>
              <a:rPr lang="ar-KW" sz="1800" i="1" dirty="0">
                <a:solidFill>
                  <a:schemeClr val="bg2"/>
                </a:solidFill>
              </a:rPr>
              <a:t>خلق قيمة مضافة للعملاء من خلال تقديم خدمات استشارية وخدمات بحثية عالية الجودة</a:t>
            </a:r>
          </a:p>
        </p:txBody>
      </p:sp>
      <p:sp>
        <p:nvSpPr>
          <p:cNvPr id="14" name="Freeform: Shape 45">
            <a:extLst>
              <a:ext uri="{FF2B5EF4-FFF2-40B4-BE49-F238E27FC236}">
                <a16:creationId xmlns:a16="http://schemas.microsoft.com/office/drawing/2014/main" id="{89121C9C-CC05-6745-9E8E-D0DA15538119}"/>
              </a:ext>
            </a:extLst>
          </p:cNvPr>
          <p:cNvSpPr/>
          <p:nvPr/>
        </p:nvSpPr>
        <p:spPr>
          <a:xfrm>
            <a:off x="1027712" y="3080972"/>
            <a:ext cx="3507776" cy="3470642"/>
          </a:xfrm>
          <a:custGeom>
            <a:avLst/>
            <a:gdLst>
              <a:gd name="connsiteX0" fmla="*/ 0 w 3578941"/>
              <a:gd name="connsiteY0" fmla="*/ 352148 h 2112848"/>
              <a:gd name="connsiteX1" fmla="*/ 352148 w 3578941"/>
              <a:gd name="connsiteY1" fmla="*/ 0 h 2112848"/>
              <a:gd name="connsiteX2" fmla="*/ 3226793 w 3578941"/>
              <a:gd name="connsiteY2" fmla="*/ 0 h 2112848"/>
              <a:gd name="connsiteX3" fmla="*/ 3578941 w 3578941"/>
              <a:gd name="connsiteY3" fmla="*/ 352148 h 2112848"/>
              <a:gd name="connsiteX4" fmla="*/ 3578941 w 3578941"/>
              <a:gd name="connsiteY4" fmla="*/ 1760700 h 2112848"/>
              <a:gd name="connsiteX5" fmla="*/ 3226793 w 3578941"/>
              <a:gd name="connsiteY5" fmla="*/ 2112848 h 2112848"/>
              <a:gd name="connsiteX6" fmla="*/ 352148 w 3578941"/>
              <a:gd name="connsiteY6" fmla="*/ 2112848 h 2112848"/>
              <a:gd name="connsiteX7" fmla="*/ 0 w 3578941"/>
              <a:gd name="connsiteY7" fmla="*/ 1760700 h 2112848"/>
              <a:gd name="connsiteX8" fmla="*/ 0 w 3578941"/>
              <a:gd name="connsiteY8" fmla="*/ 352148 h 21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8941" h="2112848">
                <a:moveTo>
                  <a:pt x="0" y="352148"/>
                </a:moveTo>
                <a:cubicBezTo>
                  <a:pt x="0" y="157662"/>
                  <a:pt x="157662" y="0"/>
                  <a:pt x="352148" y="0"/>
                </a:cubicBezTo>
                <a:lnTo>
                  <a:pt x="3226793" y="0"/>
                </a:lnTo>
                <a:cubicBezTo>
                  <a:pt x="3421279" y="0"/>
                  <a:pt x="3578941" y="157662"/>
                  <a:pt x="3578941" y="352148"/>
                </a:cubicBezTo>
                <a:lnTo>
                  <a:pt x="3578941" y="1760700"/>
                </a:lnTo>
                <a:cubicBezTo>
                  <a:pt x="3578941" y="1955186"/>
                  <a:pt x="3421279" y="2112848"/>
                  <a:pt x="3226793" y="2112848"/>
                </a:cubicBezTo>
                <a:lnTo>
                  <a:pt x="352148" y="2112848"/>
                </a:lnTo>
                <a:cubicBezTo>
                  <a:pt x="157662" y="2112848"/>
                  <a:pt x="0" y="1955186"/>
                  <a:pt x="0" y="1760700"/>
                </a:cubicBezTo>
                <a:lnTo>
                  <a:pt x="0" y="352148"/>
                </a:lnTo>
                <a:close/>
              </a:path>
            </a:pathLst>
          </a:custGeom>
          <a:no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defTabSz="569885" rtl="1">
              <a:spcBef>
                <a:spcPts val="0"/>
              </a:spcBef>
              <a:spcAft>
                <a:spcPts val="0"/>
              </a:spcAft>
            </a:pPr>
            <a:r>
              <a:rPr lang="ar-KW" sz="1200" dirty="0">
                <a:solidFill>
                  <a:schemeClr val="tx1"/>
                </a:solidFill>
                <a:latin typeface="Sakkal Majalla" panose="02000000000000000000" pitchFamily="2" charset="-78"/>
                <a:cs typeface="Sakkal Majalla" panose="02000000000000000000" pitchFamily="2" charset="-78"/>
              </a:rPr>
              <a:t>خدمات البحوث المتعمقة والخدمات الاستشارية التى تتضمن:</a:t>
            </a:r>
          </a:p>
          <a:p>
            <a:pPr defTabSz="569885" rtl="1">
              <a:spcBef>
                <a:spcPts val="0"/>
              </a:spcBef>
              <a:spcAft>
                <a:spcPts val="0"/>
              </a:spcAft>
            </a:pPr>
            <a:endParaRPr lang="ar-KW" sz="1200" dirty="0">
              <a:solidFill>
                <a:schemeClr val="tx1"/>
              </a:solidFill>
              <a:latin typeface="Sakkal Majalla" panose="02000000000000000000" pitchFamily="2" charset="-78"/>
              <a:cs typeface="Sakkal Majalla" panose="02000000000000000000" pitchFamily="2" charset="-78"/>
            </a:endParaRPr>
          </a:p>
          <a:p>
            <a:pPr marL="149255" indent="-149255" rtl="1">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بحوث متعمقة تغطي منطقة الشرق الأوسط وشمال أفريقيا وتقديم الخدمات الاستشارية</a:t>
            </a:r>
          </a:p>
          <a:p>
            <a:pPr marL="149255" indent="-149255" rtl="1">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يقدم "المركز" هذه الخدمات من خلال شركة "</a:t>
            </a:r>
            <a:r>
              <a:rPr lang="ar-KW" sz="1200" dirty="0" err="1">
                <a:solidFill>
                  <a:schemeClr val="tx1"/>
                </a:solidFill>
                <a:latin typeface="Sakkal Majalla" panose="02000000000000000000" pitchFamily="2" charset="-78"/>
                <a:cs typeface="Sakkal Majalla" panose="02000000000000000000" pitchFamily="2" charset="-78"/>
              </a:rPr>
              <a:t>مارمور</a:t>
            </a:r>
            <a:r>
              <a:rPr lang="ar-KW" sz="1200" dirty="0">
                <a:solidFill>
                  <a:schemeClr val="tx1"/>
                </a:solidFill>
                <a:latin typeface="Sakkal Majalla" panose="02000000000000000000" pitchFamily="2" charset="-78"/>
                <a:cs typeface="Sakkal Majalla" panose="02000000000000000000" pitchFamily="2" charset="-78"/>
              </a:rPr>
              <a:t>“، الذراع البحثي "للـمركز"</a:t>
            </a:r>
          </a:p>
          <a:p>
            <a:pPr marL="149255" indent="-149255" rtl="1">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تأسست شركة مارمور في عام 2010، ولها مكاتب في الهند والكويت</a:t>
            </a:r>
          </a:p>
          <a:p>
            <a:pPr marL="149255" indent="-149255" rtl="1">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 تشمل التقارير المنشورة خلال عام 2023 على "رؤية أسواق رأس المال في دول مجلس التعاون الخليجي والعالمية" و"تقارير عن نتائج سوق العقار " و" تقرير أثر الزيادة في معدلات الفائدة على بنوك دول مجلس التعاون الخليجي " و"تقرير عن تخصيص الأسواق الناشئة فى دول مجلس التعاون الخليجي"</a:t>
            </a:r>
          </a:p>
          <a:p>
            <a:pPr marL="149255" indent="-149255" rtl="1">
              <a:spcBef>
                <a:spcPts val="0"/>
              </a:spcBef>
              <a:spcAft>
                <a:spcPts val="0"/>
              </a:spcAft>
              <a:buClr>
                <a:schemeClr val="bg2"/>
              </a:buClr>
              <a:buFont typeface="Wingdings" pitchFamily="2" charset="2"/>
              <a:buChar char="§"/>
            </a:pPr>
            <a:r>
              <a:rPr lang="ar-KW" sz="1200" dirty="0">
                <a:solidFill>
                  <a:schemeClr val="tx1"/>
                </a:solidFill>
                <a:latin typeface="Sakkal Majalla" panose="02000000000000000000" pitchFamily="2" charset="-78"/>
                <a:cs typeface="Sakkal Majalla" panose="02000000000000000000" pitchFamily="2" charset="-78"/>
              </a:rPr>
              <a:t>خلال عام 2023، أصدرت ”مارمور“ أكثر من 50 تقرير على موقعها لتقديم تغطية شاملة حول المواضيع ذات الأهمية في منطقة دول مجلس التعاون الخليجي</a:t>
            </a:r>
            <a:endParaRPr lang="ar-KW" sz="1200" b="1" dirty="0">
              <a:solidFill>
                <a:schemeClr val="tx1"/>
              </a:solidFill>
              <a:latin typeface="Sakkal Majalla" panose="02000000000000000000" pitchFamily="2" charset="-78"/>
              <a:cs typeface="Sakkal Majalla" panose="02000000000000000000" pitchFamily="2" charset="-78"/>
            </a:endParaRPr>
          </a:p>
          <a:p>
            <a:pPr rtl="1">
              <a:spcBef>
                <a:spcPts val="0"/>
              </a:spcBef>
              <a:spcAft>
                <a:spcPts val="0"/>
              </a:spcAft>
              <a:buClr>
                <a:schemeClr val="accent3"/>
              </a:buClr>
            </a:pPr>
            <a:endParaRPr lang="ar-KW" sz="1200" b="1" dirty="0">
              <a:solidFill>
                <a:schemeClr val="tx1"/>
              </a:solidFill>
              <a:latin typeface="Sakkal Majalla" panose="02000000000000000000" pitchFamily="2" charset="-78"/>
              <a:cs typeface="Sakkal Majalla" panose="02000000000000000000" pitchFamily="2" charset="-78"/>
            </a:endParaRPr>
          </a:p>
          <a:p>
            <a:pPr rtl="1">
              <a:spcBef>
                <a:spcPts val="0"/>
              </a:spcBef>
              <a:spcAft>
                <a:spcPts val="0"/>
              </a:spcAft>
              <a:buClr>
                <a:schemeClr val="accent3"/>
              </a:buClr>
            </a:pPr>
            <a:r>
              <a:rPr lang="ar-KW" sz="1200" b="1" dirty="0">
                <a:solidFill>
                  <a:schemeClr val="tx1"/>
                </a:solidFill>
                <a:latin typeface="Sakkal Majalla" panose="02000000000000000000" pitchFamily="2" charset="-78"/>
                <a:cs typeface="Sakkal Majalla" panose="02000000000000000000" pitchFamily="2" charset="-78"/>
              </a:rPr>
              <a:t>موضوعات الأبحاث: </a:t>
            </a:r>
            <a:r>
              <a:rPr lang="ar-KW" sz="1200" dirty="0">
                <a:solidFill>
                  <a:schemeClr val="tx1"/>
                </a:solidFill>
                <a:latin typeface="Sakkal Majalla" panose="02000000000000000000" pitchFamily="2" charset="-78"/>
                <a:cs typeface="Sakkal Majalla" panose="02000000000000000000" pitchFamily="2" charset="-78"/>
              </a:rPr>
              <a:t>الصناعة، الاقتصاد، البنية التحتية سوق رأس المال واللوائح التنظيمية.</a:t>
            </a:r>
          </a:p>
          <a:p>
            <a:pPr rtl="1">
              <a:spcBef>
                <a:spcPts val="0"/>
              </a:spcBef>
              <a:spcAft>
                <a:spcPts val="0"/>
              </a:spcAft>
              <a:buClr>
                <a:schemeClr val="accent3"/>
              </a:buClr>
            </a:pPr>
            <a:endParaRPr lang="ar-KW" sz="1200" b="1" dirty="0">
              <a:solidFill>
                <a:schemeClr val="tx1"/>
              </a:solidFill>
              <a:latin typeface="Sakkal Majalla" panose="02000000000000000000" pitchFamily="2" charset="-78"/>
              <a:cs typeface="Sakkal Majalla" panose="02000000000000000000" pitchFamily="2" charset="-78"/>
            </a:endParaRPr>
          </a:p>
          <a:p>
            <a:pPr rtl="1">
              <a:spcBef>
                <a:spcPts val="0"/>
              </a:spcBef>
              <a:spcAft>
                <a:spcPts val="0"/>
              </a:spcAft>
              <a:buClr>
                <a:schemeClr val="accent3"/>
              </a:buClr>
            </a:pPr>
            <a:r>
              <a:rPr lang="ar-KW" sz="1200" b="1" dirty="0">
                <a:solidFill>
                  <a:schemeClr val="tx1"/>
                </a:solidFill>
                <a:latin typeface="Sakkal Majalla" panose="02000000000000000000" pitchFamily="2" charset="-78"/>
                <a:cs typeface="Sakkal Majalla" panose="02000000000000000000" pitchFamily="2" charset="-78"/>
              </a:rPr>
              <a:t>التركيز على الاستشارات المتعلقة </a:t>
            </a:r>
            <a:r>
              <a:rPr lang="ar-KW" sz="1200" dirty="0">
                <a:solidFill>
                  <a:schemeClr val="tx1"/>
                </a:solidFill>
                <a:latin typeface="Sakkal Majalla" panose="02000000000000000000" pitchFamily="2" charset="-78"/>
                <a:cs typeface="Sakkal Majalla" panose="02000000000000000000" pitchFamily="2" charset="-78"/>
              </a:rPr>
              <a:t>بـتقييم الأسواق والقطاعات، تقارير العلامة البيضاء وتقييم الشركات والدعم المناسب للإدارات التنفيذية على مستوى </a:t>
            </a:r>
            <a:r>
              <a:rPr lang="en-US" sz="1200" dirty="0">
                <a:solidFill>
                  <a:schemeClr val="tx1"/>
                </a:solidFill>
                <a:latin typeface="Sakkal Majalla" panose="02000000000000000000" pitchFamily="2" charset="-78"/>
                <a:cs typeface="Sakkal Majalla" panose="02000000000000000000" pitchFamily="2" charset="-78"/>
              </a:rPr>
              <a:t>CXO</a:t>
            </a:r>
            <a:r>
              <a:rPr lang="ar-KW" sz="1200" dirty="0">
                <a:solidFill>
                  <a:schemeClr val="tx1"/>
                </a:solidFill>
                <a:latin typeface="Sakkal Majalla" panose="02000000000000000000" pitchFamily="2" charset="-78"/>
                <a:cs typeface="Sakkal Majalla" panose="02000000000000000000" pitchFamily="2" charset="-78"/>
              </a:rPr>
              <a:t> وتعزيز معرفة أعضاء مجالس الإدارات</a:t>
            </a:r>
          </a:p>
          <a:p>
            <a:pPr rtl="1">
              <a:spcBef>
                <a:spcPts val="0"/>
              </a:spcBef>
              <a:spcAft>
                <a:spcPts val="0"/>
              </a:spcAft>
              <a:buClr>
                <a:schemeClr val="accent3"/>
              </a:buClr>
            </a:pPr>
            <a:endParaRPr lang="ar-KW" sz="1200" b="1" dirty="0">
              <a:solidFill>
                <a:schemeClr val="tx1"/>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1FBAEF7A-945E-604B-AB17-D48B18D67C7D}"/>
              </a:ext>
            </a:extLst>
          </p:cNvPr>
          <p:cNvSpPr txBox="1"/>
          <p:nvPr/>
        </p:nvSpPr>
        <p:spPr>
          <a:xfrm>
            <a:off x="6048375" y="3202892"/>
            <a:ext cx="3527425" cy="3470639"/>
          </a:xfrm>
          <a:prstGeom prst="rect">
            <a:avLst/>
          </a:prstGeom>
          <a:noFill/>
        </p:spPr>
        <p:txBody>
          <a:bodyPr wrap="square" lIns="0" tIns="0" rIns="0" bIns="0" rtlCol="0">
            <a:noAutofit/>
          </a:bodyPr>
          <a:lstStyle/>
          <a:p>
            <a:pPr marL="145863" indent="-145863" defTabSz="569885" rtl="1">
              <a:spcBef>
                <a:spcPts val="0"/>
              </a:spcBef>
              <a:spcAft>
                <a:spcPts val="0"/>
              </a:spcAft>
            </a:pPr>
            <a:r>
              <a:rPr lang="ar-KW" sz="1200" dirty="0">
                <a:latin typeface="Sakkal Majalla" panose="02000000000000000000" pitchFamily="2" charset="-78"/>
                <a:cs typeface="Sakkal Majalla" panose="02000000000000000000" pitchFamily="2" charset="-78"/>
              </a:rPr>
              <a:t>عمليات الاندماج والاستحواذ، والاستشارات، وأسواق الأسهم، وأسواق الدين، وأسواق المال، وطرح الاكتتابات الأولية وإعادة الهيكلة:</a:t>
            </a:r>
          </a:p>
          <a:p>
            <a:pPr marL="145863" indent="-145863" defTabSz="569885" rtl="1">
              <a:spcBef>
                <a:spcPts val="0"/>
              </a:spcBef>
              <a:spcAft>
                <a:spcPts val="0"/>
              </a:spcAft>
            </a:pPr>
            <a:endParaRPr lang="ar-KW" sz="1200" dirty="0">
              <a:latin typeface="Sakkal Majalla" panose="02000000000000000000" pitchFamily="2" charset="-78"/>
              <a:cs typeface="Sakkal Majalla" panose="02000000000000000000" pitchFamily="2" charset="-78"/>
            </a:endParaRPr>
          </a:p>
          <a:p>
            <a:pPr marL="145863" indent="-145863" rtl="1">
              <a:spcBef>
                <a:spcPts val="0"/>
              </a:spcBef>
              <a:spcAft>
                <a:spcPts val="0"/>
              </a:spcAft>
              <a:buClr>
                <a:schemeClr val="bg2"/>
              </a:buClr>
              <a:buFont typeface="Wingdings" pitchFamily="2" charset="2"/>
              <a:buChar char="§"/>
            </a:pPr>
            <a:r>
              <a:rPr lang="ar-KW" sz="1200" dirty="0">
                <a:latin typeface="Sakkal Majalla" panose="02000000000000000000" pitchFamily="2" charset="-78"/>
                <a:cs typeface="Sakkal Majalla" panose="02000000000000000000" pitchFamily="2" charset="-78"/>
              </a:rPr>
              <a:t>خلال عام 2023 نجح فريق الخدمات المصرفية الاستثمارية في اصدار سندات بنك التجاري الكويتي المقومة بالدينار الكويتي والبالغ قيمتها 50 مليون د.ك والتى لديها فترة استحقاق 10 سنوات ويمكن استدعاؤها خلال 5 سنوات</a:t>
            </a:r>
          </a:p>
          <a:p>
            <a:pPr marL="145863" indent="-145863" rtl="1">
              <a:spcBef>
                <a:spcPts val="0"/>
              </a:spcBef>
              <a:spcAft>
                <a:spcPts val="0"/>
              </a:spcAft>
              <a:buClr>
                <a:schemeClr val="bg2"/>
              </a:buClr>
              <a:buFont typeface="Wingdings" pitchFamily="2" charset="2"/>
              <a:buChar char="§"/>
            </a:pPr>
            <a:r>
              <a:rPr lang="ar-KW" sz="1200" dirty="0">
                <a:latin typeface="Sakkal Majalla" panose="02000000000000000000" pitchFamily="2" charset="-78"/>
                <a:cs typeface="Sakkal Majalla" panose="02000000000000000000" pitchFamily="2" charset="-78"/>
              </a:rPr>
              <a:t>أظهر نشاط الخدمات المصرفية الاستثمارية في دول مجلس التعاون الخليجي مساراً إيجابياً على مدار العام وحافظ على الزخم الإيجابي خلال عام 2023. حيث شهد سوق الاندماج والاستحواذ في دول مجلس التعاون الخليجي تحولاً في حوكمة الشركات الخاصة والمملوكة من قبل العائلات مما قد يشمل خدمات تقييم الشركات المختلفة ومن خلال سحب الاستثمارات والتغير الشامل فى الاستراتيجية. </a:t>
            </a:r>
          </a:p>
          <a:p>
            <a:pPr marL="145863" indent="-145863" rtl="1">
              <a:spcBef>
                <a:spcPts val="0"/>
              </a:spcBef>
              <a:spcAft>
                <a:spcPts val="0"/>
              </a:spcAft>
              <a:buClr>
                <a:schemeClr val="bg2"/>
              </a:buClr>
              <a:buFont typeface="Wingdings" pitchFamily="2" charset="2"/>
              <a:buChar char="§"/>
            </a:pPr>
            <a:r>
              <a:rPr lang="ar-KW" sz="1200" dirty="0">
                <a:latin typeface="Sakkal Majalla" panose="02000000000000000000" pitchFamily="2" charset="-78"/>
                <a:cs typeface="Sakkal Majalla" panose="02000000000000000000" pitchFamily="2" charset="-78"/>
              </a:rPr>
              <a:t>واصل فريق الخدمات المصرفية الاستثمارية العمل عن كثب مع العملاء من الشركات والتحضير لصفقات قوية خلال الفترة المقبلة عن طريق مساعدة العملاء في عمليات الاستحواذ والدمج أو إعادة الهيكلة أو التقييمات أو الحصول على التمويل المناسب من أسواق رأس المال أو الاستعداد للطرح العام.</a:t>
            </a:r>
          </a:p>
          <a:p>
            <a:pPr rtl="1">
              <a:spcBef>
                <a:spcPts val="0"/>
              </a:spcBef>
              <a:spcAft>
                <a:spcPts val="0"/>
              </a:spcAft>
              <a:buClr>
                <a:schemeClr val="bg2"/>
              </a:buClr>
            </a:pPr>
            <a:endParaRPr lang="ar-KW" sz="12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34DBBBCB-5C47-DB4D-AEAF-14A0D42F972E}"/>
              </a:ext>
            </a:extLst>
          </p:cNvPr>
          <p:cNvSpPr/>
          <p:nvPr/>
        </p:nvSpPr>
        <p:spPr>
          <a:xfrm>
            <a:off x="2566685" y="2533793"/>
            <a:ext cx="1284326" cy="300082"/>
          </a:xfrm>
          <a:prstGeom prst="rect">
            <a:avLst/>
          </a:prstGeom>
        </p:spPr>
        <p:txBody>
          <a:bodyPr wrap="none" lIns="0" tIns="0" rIns="0" bIns="0" anchor="ctr" anchorCtr="0">
            <a:noAutofit/>
          </a:bodyPr>
          <a:lstStyle/>
          <a:p>
            <a:pPr indent="-145863" rtl="1">
              <a:lnSpc>
                <a:spcPts val="1600"/>
              </a:lnSpc>
              <a:spcBef>
                <a:spcPts val="0"/>
              </a:spcBef>
              <a:spcAft>
                <a:spcPts val="0"/>
              </a:spcAft>
              <a:buClr>
                <a:schemeClr val="accent3"/>
              </a:buClr>
            </a:pPr>
            <a:r>
              <a:rPr lang="ar-KW" sz="1400" b="1" dirty="0">
                <a:solidFill>
                  <a:schemeClr val="tx2"/>
                </a:solidFill>
                <a:latin typeface="Sakkal Majalla" panose="02000000000000000000" pitchFamily="2" charset="-78"/>
                <a:cs typeface="Sakkal Majalla" panose="02000000000000000000" pitchFamily="2" charset="-78"/>
              </a:rPr>
              <a:t>البحوث</a:t>
            </a:r>
            <a:endParaRPr lang="ar-EG" sz="1400" b="1" dirty="0">
              <a:solidFill>
                <a:schemeClr val="tx2"/>
              </a:solidFill>
              <a:latin typeface="Sakkal Majalla" panose="02000000000000000000" pitchFamily="2" charset="-78"/>
              <a:cs typeface="Sakkal Majalla" panose="02000000000000000000" pitchFamily="2" charset="-78"/>
            </a:endParaRPr>
          </a:p>
        </p:txBody>
      </p:sp>
      <p:cxnSp>
        <p:nvCxnSpPr>
          <p:cNvPr id="17" name="Straight Connector 16">
            <a:extLst>
              <a:ext uri="{FF2B5EF4-FFF2-40B4-BE49-F238E27FC236}">
                <a16:creationId xmlns:a16="http://schemas.microsoft.com/office/drawing/2014/main" id="{787FA0A8-590D-C849-B71B-4104A6C94DE8}"/>
              </a:ext>
            </a:extLst>
          </p:cNvPr>
          <p:cNvCxnSpPr>
            <a:cxnSpLocks/>
          </p:cNvCxnSpPr>
          <p:nvPr/>
        </p:nvCxnSpPr>
        <p:spPr bwMode="auto">
          <a:xfrm>
            <a:off x="1031474" y="2957423"/>
            <a:ext cx="3504014" cy="0"/>
          </a:xfrm>
          <a:prstGeom prst="line">
            <a:avLst/>
          </a:prstGeom>
          <a:solidFill>
            <a:schemeClr val="accent1"/>
          </a:solidFill>
          <a:ln w="12700" cap="flat" cmpd="sng" algn="ctr">
            <a:solidFill>
              <a:srgbClr val="325998"/>
            </a:solidFill>
            <a:prstDash val="solid"/>
            <a:round/>
            <a:headEnd type="none" w="med" len="med"/>
            <a:tailEnd type="none" w="med" len="med"/>
          </a:ln>
          <a:effectLst/>
        </p:spPr>
      </p:cxnSp>
      <p:sp>
        <p:nvSpPr>
          <p:cNvPr id="18" name="Rectangle 17">
            <a:extLst>
              <a:ext uri="{FF2B5EF4-FFF2-40B4-BE49-F238E27FC236}">
                <a16:creationId xmlns:a16="http://schemas.microsoft.com/office/drawing/2014/main" id="{4F18243B-B263-9047-9E67-61C3C3582719}"/>
              </a:ext>
            </a:extLst>
          </p:cNvPr>
          <p:cNvSpPr/>
          <p:nvPr/>
        </p:nvSpPr>
        <p:spPr>
          <a:xfrm>
            <a:off x="7157505" y="2564966"/>
            <a:ext cx="1799540" cy="300082"/>
          </a:xfrm>
          <a:prstGeom prst="rect">
            <a:avLst/>
          </a:prstGeom>
        </p:spPr>
        <p:txBody>
          <a:bodyPr wrap="none" lIns="0" tIns="0" rIns="0" bIns="0" anchor="ctr" anchorCtr="0">
            <a:noAutofit/>
          </a:bodyPr>
          <a:lstStyle/>
          <a:p>
            <a:pPr defTabSz="569885">
              <a:lnSpc>
                <a:spcPts val="1389"/>
              </a:lnSpc>
              <a:spcBef>
                <a:spcPts val="0"/>
              </a:spcBef>
              <a:spcAft>
                <a:spcPts val="0"/>
              </a:spcAft>
            </a:pPr>
            <a:r>
              <a:rPr lang="ar-KW" sz="1400" b="1" dirty="0">
                <a:solidFill>
                  <a:schemeClr val="tx2"/>
                </a:solidFill>
                <a:latin typeface="Sakkal Majalla" panose="02000000000000000000" pitchFamily="2" charset="-78"/>
                <a:cs typeface="Sakkal Majalla" panose="02000000000000000000" pitchFamily="2" charset="-78"/>
              </a:rPr>
              <a:t>الخدمات </a:t>
            </a:r>
            <a:r>
              <a:rPr lang="ar-EG" sz="1400" b="1" dirty="0">
                <a:solidFill>
                  <a:schemeClr val="tx2"/>
                </a:solidFill>
                <a:latin typeface="Sakkal Majalla" panose="02000000000000000000" pitchFamily="2" charset="-78"/>
                <a:cs typeface="Sakkal Majalla" panose="02000000000000000000" pitchFamily="2" charset="-78"/>
              </a:rPr>
              <a:t>المصرفية </a:t>
            </a:r>
            <a:r>
              <a:rPr lang="ar-KW" sz="1400" b="1" dirty="0">
                <a:solidFill>
                  <a:schemeClr val="tx2"/>
                </a:solidFill>
                <a:latin typeface="Sakkal Majalla" panose="02000000000000000000" pitchFamily="2" charset="-78"/>
                <a:cs typeface="Sakkal Majalla" panose="02000000000000000000" pitchFamily="2" charset="-78"/>
              </a:rPr>
              <a:t>الاستثمارية</a:t>
            </a:r>
            <a:endParaRPr lang="en-US" sz="1400" b="1" dirty="0">
              <a:solidFill>
                <a:schemeClr val="tx2"/>
              </a:solidFill>
              <a:latin typeface="Sakkal Majalla" panose="02000000000000000000" pitchFamily="2" charset="-78"/>
              <a:cs typeface="Sakkal Majalla" panose="02000000000000000000" pitchFamily="2" charset="-78"/>
            </a:endParaRPr>
          </a:p>
        </p:txBody>
      </p:sp>
      <p:pic>
        <p:nvPicPr>
          <p:cNvPr id="21" name="Picture 20">
            <a:extLst>
              <a:ext uri="{FF2B5EF4-FFF2-40B4-BE49-F238E27FC236}">
                <a16:creationId xmlns:a16="http://schemas.microsoft.com/office/drawing/2014/main" id="{6F002C5E-0785-354F-81A1-7EDF215DB2A1}"/>
              </a:ext>
            </a:extLst>
          </p:cNvPr>
          <p:cNvPicPr>
            <a:picLocks noChangeAspect="1"/>
          </p:cNvPicPr>
          <p:nvPr/>
        </p:nvPicPr>
        <p:blipFill>
          <a:blip r:embed="rId3"/>
          <a:stretch>
            <a:fillRect/>
          </a:stretch>
        </p:blipFill>
        <p:spPr>
          <a:xfrm>
            <a:off x="3990976" y="2300556"/>
            <a:ext cx="528320" cy="478790"/>
          </a:xfrm>
          <a:prstGeom prst="rect">
            <a:avLst/>
          </a:prstGeom>
        </p:spPr>
      </p:pic>
      <p:pic>
        <p:nvPicPr>
          <p:cNvPr id="22" name="Picture 21">
            <a:extLst>
              <a:ext uri="{FF2B5EF4-FFF2-40B4-BE49-F238E27FC236}">
                <a16:creationId xmlns:a16="http://schemas.microsoft.com/office/drawing/2014/main" id="{DDFD07F8-7F24-DF49-BC49-F1571A46FBB9}"/>
              </a:ext>
            </a:extLst>
          </p:cNvPr>
          <p:cNvPicPr>
            <a:picLocks noChangeAspect="1"/>
          </p:cNvPicPr>
          <p:nvPr/>
        </p:nvPicPr>
        <p:blipFill>
          <a:blip r:embed="rId4"/>
          <a:stretch>
            <a:fillRect/>
          </a:stretch>
        </p:blipFill>
        <p:spPr>
          <a:xfrm>
            <a:off x="9097010" y="2383430"/>
            <a:ext cx="478790" cy="478790"/>
          </a:xfrm>
          <a:prstGeom prst="rect">
            <a:avLst/>
          </a:prstGeom>
        </p:spPr>
      </p:pic>
      <p:pic>
        <p:nvPicPr>
          <p:cNvPr id="2" name="Picture 1"/>
          <p:cNvPicPr>
            <a:picLocks noChangeAspect="1"/>
          </p:cNvPicPr>
          <p:nvPr/>
        </p:nvPicPr>
        <p:blipFill>
          <a:blip r:embed="rId5"/>
          <a:stretch>
            <a:fillRect/>
          </a:stretch>
        </p:blipFill>
        <p:spPr>
          <a:xfrm>
            <a:off x="6064200" y="2941445"/>
            <a:ext cx="3511600" cy="12193"/>
          </a:xfrm>
          <a:prstGeom prst="rect">
            <a:avLst/>
          </a:prstGeom>
        </p:spPr>
      </p:pic>
    </p:spTree>
    <p:extLst>
      <p:ext uri="{BB962C8B-B14F-4D97-AF65-F5344CB8AC3E}">
        <p14:creationId xmlns:p14="http://schemas.microsoft.com/office/powerpoint/2010/main" val="2436534989"/>
      </p:ext>
    </p:extLst>
  </p:cSld>
  <p:clrMapOvr>
    <a:masterClrMapping/>
  </p:clrMapOvr>
</p:sld>
</file>

<file path=ppt/theme/theme1.xml><?xml version="1.0" encoding="utf-8"?>
<a:theme xmlns:a="http://schemas.openxmlformats.org/drawingml/2006/main" name="Markaz Powerpoint Template 2012">
  <a:themeElements>
    <a:clrScheme name="Markaz Color 2021">
      <a:dk1>
        <a:srgbClr val="000000"/>
      </a:dk1>
      <a:lt1>
        <a:srgbClr val="FFFFFF"/>
      </a:lt1>
      <a:dk2>
        <a:srgbClr val="00498B"/>
      </a:dk2>
      <a:lt2>
        <a:srgbClr val="009FEE"/>
      </a:lt2>
      <a:accent1>
        <a:srgbClr val="616367"/>
      </a:accent1>
      <a:accent2>
        <a:srgbClr val="E95D48"/>
      </a:accent2>
      <a:accent3>
        <a:srgbClr val="C8A544"/>
      </a:accent3>
      <a:accent4>
        <a:srgbClr val="7DBC26"/>
      </a:accent4>
      <a:accent5>
        <a:srgbClr val="51BAB0"/>
      </a:accent5>
      <a:accent6>
        <a:srgbClr val="007DCD"/>
      </a:accent6>
      <a:hlink>
        <a:srgbClr val="E96987"/>
      </a:hlink>
      <a:folHlink>
        <a:srgbClr val="77368E"/>
      </a:folHlink>
    </a:clrScheme>
    <a:fontScheme name="Custom 1">
      <a:majorFont>
        <a:latin typeface="Helvetica Neue"/>
        <a:ea typeface=""/>
        <a:cs typeface="Tahoma"/>
      </a:majorFont>
      <a:minorFont>
        <a:latin typeface="Helvetica Neue"/>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Tahoma" pitchFamily="34" charset="0"/>
          </a:defRPr>
        </a:defPPr>
      </a:lstStyle>
    </a:lnDef>
  </a:objectDefaults>
  <a:extraClrSchemeLst>
    <a:extraClrScheme>
      <a:clrScheme name="markaz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rkaz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rkaz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rkaz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rkaz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rkaz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rkaz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rkaz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rkaz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rkaz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rkaz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rkaz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kaz Color Theme Template">
    <a:dk1>
      <a:srgbClr val="000000"/>
    </a:dk1>
    <a:lt1>
      <a:srgbClr val="FFFFFF"/>
    </a:lt1>
    <a:dk2>
      <a:srgbClr val="325998"/>
    </a:dk2>
    <a:lt2>
      <a:srgbClr val="5B5C5E"/>
    </a:lt2>
    <a:accent1>
      <a:srgbClr val="27AAE1"/>
    </a:accent1>
    <a:accent2>
      <a:srgbClr val="7498D1"/>
    </a:accent2>
    <a:accent3>
      <a:srgbClr val="7DCCED"/>
    </a:accent3>
    <a:accent4>
      <a:srgbClr val="FFFFFF"/>
    </a:accent4>
    <a:accent5>
      <a:srgbClr val="FFFFFF"/>
    </a:accent5>
    <a:accent6>
      <a:srgbClr val="FFFFFF"/>
    </a:accent6>
    <a:hlink>
      <a:srgbClr val="27AAE1"/>
    </a:hlink>
    <a:folHlink>
      <a:srgbClr val="325998"/>
    </a:folHlink>
  </a:clrScheme>
  <a:fontScheme name="Custom 1">
    <a:majorFont>
      <a:latin typeface="Helvetica Neue"/>
      <a:ea typeface=""/>
      <a:cs typeface="Tahoma"/>
    </a:majorFont>
    <a:minorFont>
      <a:latin typeface="Helvetica Neue"/>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rkaz Color Theme Template">
    <a:dk1>
      <a:srgbClr val="000000"/>
    </a:dk1>
    <a:lt1>
      <a:srgbClr val="FFFFFF"/>
    </a:lt1>
    <a:dk2>
      <a:srgbClr val="325998"/>
    </a:dk2>
    <a:lt2>
      <a:srgbClr val="5B5C5E"/>
    </a:lt2>
    <a:accent1>
      <a:srgbClr val="27AAE1"/>
    </a:accent1>
    <a:accent2>
      <a:srgbClr val="7498D1"/>
    </a:accent2>
    <a:accent3>
      <a:srgbClr val="7DCCED"/>
    </a:accent3>
    <a:accent4>
      <a:srgbClr val="FFFFFF"/>
    </a:accent4>
    <a:accent5>
      <a:srgbClr val="FFFFFF"/>
    </a:accent5>
    <a:accent6>
      <a:srgbClr val="FFFFFF"/>
    </a:accent6>
    <a:hlink>
      <a:srgbClr val="27AAE1"/>
    </a:hlink>
    <a:folHlink>
      <a:srgbClr val="325998"/>
    </a:folHlink>
  </a:clrScheme>
  <a:fontScheme name="Custom 1">
    <a:majorFont>
      <a:latin typeface="Helvetica Neue"/>
      <a:ea typeface=""/>
      <a:cs typeface="Tahoma"/>
    </a:majorFont>
    <a:minorFont>
      <a:latin typeface="Helvetica Neue"/>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rkaz Color Theme Template">
    <a:dk1>
      <a:srgbClr val="000000"/>
    </a:dk1>
    <a:lt1>
      <a:srgbClr val="FFFFFF"/>
    </a:lt1>
    <a:dk2>
      <a:srgbClr val="325998"/>
    </a:dk2>
    <a:lt2>
      <a:srgbClr val="5B5C5E"/>
    </a:lt2>
    <a:accent1>
      <a:srgbClr val="27AAE1"/>
    </a:accent1>
    <a:accent2>
      <a:srgbClr val="7498D1"/>
    </a:accent2>
    <a:accent3>
      <a:srgbClr val="7DCCED"/>
    </a:accent3>
    <a:accent4>
      <a:srgbClr val="FFFFFF"/>
    </a:accent4>
    <a:accent5>
      <a:srgbClr val="FFFFFF"/>
    </a:accent5>
    <a:accent6>
      <a:srgbClr val="FFFFFF"/>
    </a:accent6>
    <a:hlink>
      <a:srgbClr val="27AAE1"/>
    </a:hlink>
    <a:folHlink>
      <a:srgbClr val="325998"/>
    </a:folHlink>
  </a:clrScheme>
  <a:fontScheme name="Custom 1">
    <a:majorFont>
      <a:latin typeface="Helvetica Neue"/>
      <a:ea typeface=""/>
      <a:cs typeface="Tahoma"/>
    </a:majorFont>
    <a:minorFont>
      <a:latin typeface="Helvetica Neue"/>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rkaz Color Theme Template">
    <a:dk1>
      <a:srgbClr val="000000"/>
    </a:dk1>
    <a:lt1>
      <a:srgbClr val="FFFFFF"/>
    </a:lt1>
    <a:dk2>
      <a:srgbClr val="325998"/>
    </a:dk2>
    <a:lt2>
      <a:srgbClr val="5B5C5E"/>
    </a:lt2>
    <a:accent1>
      <a:srgbClr val="27AAE1"/>
    </a:accent1>
    <a:accent2>
      <a:srgbClr val="7498D1"/>
    </a:accent2>
    <a:accent3>
      <a:srgbClr val="7DCCED"/>
    </a:accent3>
    <a:accent4>
      <a:srgbClr val="FFFFFF"/>
    </a:accent4>
    <a:accent5>
      <a:srgbClr val="FFFFFF"/>
    </a:accent5>
    <a:accent6>
      <a:srgbClr val="FFFFFF"/>
    </a:accent6>
    <a:hlink>
      <a:srgbClr val="27AAE1"/>
    </a:hlink>
    <a:folHlink>
      <a:srgbClr val="325998"/>
    </a:folHlink>
  </a:clrScheme>
  <a:fontScheme name="Custom 1">
    <a:majorFont>
      <a:latin typeface="Helvetica Neue"/>
      <a:ea typeface=""/>
      <a:cs typeface="Tahoma"/>
    </a:majorFont>
    <a:minorFont>
      <a:latin typeface="Helvetica Neue"/>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rkaz Color Theme Template">
    <a:dk1>
      <a:srgbClr val="000000"/>
    </a:dk1>
    <a:lt1>
      <a:srgbClr val="FFFFFF"/>
    </a:lt1>
    <a:dk2>
      <a:srgbClr val="325998"/>
    </a:dk2>
    <a:lt2>
      <a:srgbClr val="5B5C5E"/>
    </a:lt2>
    <a:accent1>
      <a:srgbClr val="27AAE1"/>
    </a:accent1>
    <a:accent2>
      <a:srgbClr val="7498D1"/>
    </a:accent2>
    <a:accent3>
      <a:srgbClr val="7DCCED"/>
    </a:accent3>
    <a:accent4>
      <a:srgbClr val="FFFFFF"/>
    </a:accent4>
    <a:accent5>
      <a:srgbClr val="FFFFFF"/>
    </a:accent5>
    <a:accent6>
      <a:srgbClr val="FFFFFF"/>
    </a:accent6>
    <a:hlink>
      <a:srgbClr val="27AAE1"/>
    </a:hlink>
    <a:folHlink>
      <a:srgbClr val="325998"/>
    </a:folHlink>
  </a:clrScheme>
  <a:fontScheme name="Custom 1">
    <a:majorFont>
      <a:latin typeface="Helvetica Neue"/>
      <a:ea typeface=""/>
      <a:cs typeface="Tahoma"/>
    </a:majorFont>
    <a:minorFont>
      <a:latin typeface="Helvetica Neue"/>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arkaz Color Theme Template">
    <a:dk1>
      <a:srgbClr val="000000"/>
    </a:dk1>
    <a:lt1>
      <a:srgbClr val="FFFFFF"/>
    </a:lt1>
    <a:dk2>
      <a:srgbClr val="325998"/>
    </a:dk2>
    <a:lt2>
      <a:srgbClr val="5B5C5E"/>
    </a:lt2>
    <a:accent1>
      <a:srgbClr val="27AAE1"/>
    </a:accent1>
    <a:accent2>
      <a:srgbClr val="7498D1"/>
    </a:accent2>
    <a:accent3>
      <a:srgbClr val="7DCCED"/>
    </a:accent3>
    <a:accent4>
      <a:srgbClr val="FFFFFF"/>
    </a:accent4>
    <a:accent5>
      <a:srgbClr val="FFFFFF"/>
    </a:accent5>
    <a:accent6>
      <a:srgbClr val="FFFFFF"/>
    </a:accent6>
    <a:hlink>
      <a:srgbClr val="27AAE1"/>
    </a:hlink>
    <a:folHlink>
      <a:srgbClr val="325998"/>
    </a:folHlink>
  </a:clrScheme>
  <a:fontScheme name="Custom 1">
    <a:majorFont>
      <a:latin typeface="Helvetica Neue"/>
      <a:ea typeface=""/>
      <a:cs typeface="Tahoma"/>
    </a:majorFont>
    <a:minorFont>
      <a:latin typeface="Helvetica Neue"/>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arkaz Color Theme Template">
    <a:dk1>
      <a:srgbClr val="000000"/>
    </a:dk1>
    <a:lt1>
      <a:srgbClr val="FFFFFF"/>
    </a:lt1>
    <a:dk2>
      <a:srgbClr val="325998"/>
    </a:dk2>
    <a:lt2>
      <a:srgbClr val="5B5C5E"/>
    </a:lt2>
    <a:accent1>
      <a:srgbClr val="27AAE1"/>
    </a:accent1>
    <a:accent2>
      <a:srgbClr val="7498D1"/>
    </a:accent2>
    <a:accent3>
      <a:srgbClr val="7DCCED"/>
    </a:accent3>
    <a:accent4>
      <a:srgbClr val="FFFFFF"/>
    </a:accent4>
    <a:accent5>
      <a:srgbClr val="FFFFFF"/>
    </a:accent5>
    <a:accent6>
      <a:srgbClr val="FFFFFF"/>
    </a:accent6>
    <a:hlink>
      <a:srgbClr val="27AAE1"/>
    </a:hlink>
    <a:folHlink>
      <a:srgbClr val="325998"/>
    </a:folHlink>
  </a:clrScheme>
  <a:fontScheme name="Custom 1">
    <a:majorFont>
      <a:latin typeface="Helvetica Neue"/>
      <a:ea typeface=""/>
      <a:cs typeface="Tahoma"/>
    </a:majorFont>
    <a:minorFont>
      <a:latin typeface="Helvetica Neue"/>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77A6CDC282E45916DC89490475063" ma:contentTypeVersion="8" ma:contentTypeDescription="Create a new document." ma:contentTypeScope="" ma:versionID="2a370750e035c892981f27753a431146">
  <xsd:schema xmlns:xsd="http://www.w3.org/2001/XMLSchema" xmlns:xs="http://www.w3.org/2001/XMLSchema" xmlns:p="http://schemas.microsoft.com/office/2006/metadata/properties" xmlns:ns2="838afb97-f7f9-44f5-9ee6-9dcf1d7ae8ae" xmlns:ns3="f878f3b1-6b55-4f0d-af1a-d5c801308da0" targetNamespace="http://schemas.microsoft.com/office/2006/metadata/properties" ma:root="true" ma:fieldsID="7dd4a09359bfcd2698048ea9a8140618" ns2:_="" ns3:_="">
    <xsd:import namespace="838afb97-f7f9-44f5-9ee6-9dcf1d7ae8ae"/>
    <xsd:import namespace="f878f3b1-6b55-4f0d-af1a-d5c801308da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afb97-f7f9-44f5-9ee6-9dcf1d7ae8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78f3b1-6b55-4f0d-af1a-d5c801308da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3E687-5E99-406C-8F31-DBD9BC8DF64F}">
  <ds:schemaRefs>
    <ds:schemaRef ds:uri="http://purl.org/dc/terms/"/>
    <ds:schemaRef ds:uri="838afb97-f7f9-44f5-9ee6-9dcf1d7ae8ae"/>
    <ds:schemaRef ds:uri="http://purl.org/dc/elements/1.1/"/>
    <ds:schemaRef ds:uri="http://purl.org/dc/dcmitype/"/>
    <ds:schemaRef ds:uri="http://www.w3.org/XML/1998/namespace"/>
    <ds:schemaRef ds:uri="http://schemas.microsoft.com/office/2006/documentManagement/types"/>
    <ds:schemaRef ds:uri="f878f3b1-6b55-4f0d-af1a-d5c801308da0"/>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81CEE61B-887C-4355-9D31-5C230D2E3A7B}">
  <ds:schemaRefs>
    <ds:schemaRef ds:uri="http://schemas.microsoft.com/sharepoint/v3/contenttype/forms"/>
  </ds:schemaRefs>
</ds:datastoreItem>
</file>

<file path=customXml/itemProps3.xml><?xml version="1.0" encoding="utf-8"?>
<ds:datastoreItem xmlns:ds="http://schemas.openxmlformats.org/officeDocument/2006/customXml" ds:itemID="{BB58C578-24E2-4657-BD50-DCB6CC8D6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afb97-f7f9-44f5-9ee6-9dcf1d7ae8ae"/>
    <ds:schemaRef ds:uri="f878f3b1-6b55-4f0d-af1a-d5c801308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39761</TotalTime>
  <Words>3569</Words>
  <Application>Microsoft Office PowerPoint</Application>
  <PresentationFormat>Custom</PresentationFormat>
  <Paragraphs>578</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Arno Pro</vt:lpstr>
      <vt:lpstr>Arno Pro Smbd Display</vt:lpstr>
      <vt:lpstr>Arno Pro Smbd SmText</vt:lpstr>
      <vt:lpstr>Helvetica</vt:lpstr>
      <vt:lpstr>Helvetica Neue</vt:lpstr>
      <vt:lpstr>HelveticaNeue</vt:lpstr>
      <vt:lpstr>HelveticaNeueLT Arabic 55 Roman</vt:lpstr>
      <vt:lpstr>Sakkal Majalla</vt:lpstr>
      <vt:lpstr>Tahoma</vt:lpstr>
      <vt:lpstr>Times New Roman</vt:lpstr>
      <vt:lpstr>Wingdings</vt:lpstr>
      <vt:lpstr>Markaz Powerpoint Template 2012</vt:lpstr>
      <vt:lpstr>لعام 2023</vt:lpstr>
      <vt:lpstr>المحتويات</vt:lpstr>
      <vt:lpstr>أبرز بيانات الأداء لعام 2023</vt:lpstr>
      <vt:lpstr>أبرز بيانات الأداء لعام 2023</vt:lpstr>
      <vt:lpstr>نبذة من "المركز"</vt:lpstr>
      <vt:lpstr>نبذة من "المركز" (تتمة)</vt:lpstr>
      <vt:lpstr>نبذة من "المركز" (تتمة)</vt:lpstr>
      <vt:lpstr>نبذة عامة عن أنشطة الأعمال</vt:lpstr>
      <vt:lpstr>نبذة عامة عن أنشطة الأعمال (تتمة)</vt:lpstr>
      <vt:lpstr>اتجاهات الأداء المالي</vt:lpstr>
      <vt:lpstr>اتجاهات الأداء المالي (تتمة)</vt:lpstr>
      <vt:lpstr>المؤشرات الرئيسية للربح والخسارة</vt:lpstr>
      <vt:lpstr>المؤشرات الرئيسية للميزانية</vt:lpstr>
      <vt:lpstr>إدارة الأصول والخدمات المصرفية الاستثمارية</vt:lpstr>
      <vt:lpstr>عوائد أتعاب إدارة الأصول</vt:lpstr>
      <vt:lpstr>العائد على الاستثمارات الرئيسية</vt:lpstr>
      <vt:lpstr>هيكل رأس المال والعوائد</vt:lpstr>
      <vt:lpstr>معلومات المساهمين</vt:lpstr>
      <vt:lpstr>بيان إخلاء المسؤولية</vt:lpstr>
      <vt:lpstr>شكراً لك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Karish</dc:creator>
  <cp:lastModifiedBy>Sondos Saad</cp:lastModifiedBy>
  <cp:revision>1804</cp:revision>
  <cp:lastPrinted>2021-01-25T13:25:08Z</cp:lastPrinted>
  <dcterms:created xsi:type="dcterms:W3CDTF">2010-02-03T06:01:57Z</dcterms:created>
  <dcterms:modified xsi:type="dcterms:W3CDTF">2024-05-01T09:34:54Z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0x010100EC877A6CDC282E45916DC89490475063</vt:lpwstr>
  </property>
</Properties>
</file>